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89" r:id="rId2"/>
    <p:sldId id="292" r:id="rId3"/>
    <p:sldId id="296" r:id="rId4"/>
    <p:sldId id="291" r:id="rId5"/>
    <p:sldId id="290" r:id="rId6"/>
    <p:sldId id="256" r:id="rId7"/>
    <p:sldId id="257" r:id="rId8"/>
    <p:sldId id="258" r:id="rId9"/>
    <p:sldId id="259" r:id="rId10"/>
    <p:sldId id="262" r:id="rId11"/>
    <p:sldId id="264" r:id="rId12"/>
    <p:sldId id="263" r:id="rId13"/>
    <p:sldId id="265" r:id="rId14"/>
    <p:sldId id="266" r:id="rId15"/>
    <p:sldId id="267" r:id="rId16"/>
    <p:sldId id="268" r:id="rId17"/>
    <p:sldId id="269" r:id="rId18"/>
    <p:sldId id="270" r:id="rId19"/>
    <p:sldId id="293" r:id="rId20"/>
    <p:sldId id="295" r:id="rId21"/>
    <p:sldId id="297" r:id="rId22"/>
    <p:sldId id="298" r:id="rId23"/>
    <p:sldId id="294" r:id="rId24"/>
    <p:sldId id="271" r:id="rId25"/>
    <p:sldId id="275" r:id="rId26"/>
    <p:sldId id="276" r:id="rId27"/>
    <p:sldId id="273" r:id="rId28"/>
    <p:sldId id="274" r:id="rId29"/>
    <p:sldId id="272" r:id="rId30"/>
    <p:sldId id="277" r:id="rId31"/>
    <p:sldId id="278" r:id="rId32"/>
    <p:sldId id="279" r:id="rId33"/>
    <p:sldId id="282" r:id="rId34"/>
    <p:sldId id="283" r:id="rId35"/>
    <p:sldId id="284" r:id="rId36"/>
    <p:sldId id="299" r:id="rId37"/>
    <p:sldId id="280" r:id="rId38"/>
    <p:sldId id="281" r:id="rId39"/>
    <p:sldId id="285" r:id="rId40"/>
    <p:sldId id="286" r:id="rId41"/>
    <p:sldId id="287" r:id="rId42"/>
    <p:sldId id="288" r:id="rId43"/>
    <p:sldId id="304" r:id="rId44"/>
    <p:sldId id="305" r:id="rId45"/>
    <p:sldId id="308" r:id="rId46"/>
    <p:sldId id="307" r:id="rId47"/>
    <p:sldId id="316" r:id="rId48"/>
    <p:sldId id="300" r:id="rId49"/>
    <p:sldId id="301" r:id="rId50"/>
    <p:sldId id="315" r:id="rId51"/>
    <p:sldId id="302" r:id="rId52"/>
    <p:sldId id="309" r:id="rId53"/>
    <p:sldId id="310" r:id="rId54"/>
    <p:sldId id="306" r:id="rId55"/>
    <p:sldId id="314" r:id="rId56"/>
    <p:sldId id="303" r:id="rId57"/>
    <p:sldId id="317" r:id="rId58"/>
    <p:sldId id="318" r:id="rId59"/>
    <p:sldId id="31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 userDrawn="1">
          <p15:clr>
            <a:srgbClr val="A4A3A4"/>
          </p15:clr>
        </p15:guide>
        <p15:guide id="3" orient="horz" pos="4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82FFFF"/>
    <a:srgbClr val="7F04FF"/>
    <a:srgbClr val="818181"/>
    <a:srgbClr val="13FF02"/>
    <a:srgbClr val="525252"/>
    <a:srgbClr val="737373"/>
    <a:srgbClr val="969696"/>
    <a:srgbClr val="BDBDB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0"/>
    <p:restoredTop sz="78537"/>
  </p:normalViewPr>
  <p:slideViewPr>
    <p:cSldViewPr snapToGrid="0" snapToObjects="1">
      <p:cViewPr>
        <p:scale>
          <a:sx n="184" d="100"/>
          <a:sy n="184" d="100"/>
        </p:scale>
        <p:origin x="144" y="-4224"/>
      </p:cViewPr>
      <p:guideLst>
        <p:guide pos="72"/>
        <p:guide orient="horz" pos="4272"/>
      </p:guideLst>
    </p:cSldViewPr>
  </p:slideViewPr>
  <p:outlineViewPr>
    <p:cViewPr>
      <p:scale>
        <a:sx n="33" d="100"/>
        <a:sy n="33" d="100"/>
      </p:scale>
      <p:origin x="0" y="0"/>
    </p:cViewPr>
  </p:outlin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Users/Shelly/Documents/GitHub/OysterSeedProject/raw_data/seedthesi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200"/>
              <a:t>Larval size at settlement (day 6)</a:t>
            </a:r>
          </a:p>
        </c:rich>
      </c:tx>
      <c:layout>
        <c:manualLayout>
          <c:xMode val="edge"/>
          <c:yMode val="edge"/>
          <c:x val="0.31761659313117563"/>
          <c:y val="2.0151333092363988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6244332959369503"/>
          <c:y val="0.12143755615453729"/>
          <c:w val="0.81600396212565141"/>
          <c:h val="0.72251742117141016"/>
        </c:manualLayout>
      </c:layout>
      <c:barChart>
        <c:barDir val="col"/>
        <c:grouping val="clustered"/>
        <c:varyColors val="0"/>
        <c:ser>
          <c:idx val="1"/>
          <c:order val="0"/>
          <c:tx>
            <c:strRef>
              <c:f>Sheet5!$D$1</c:f>
              <c:strCache>
                <c:ptCount val="1"/>
                <c:pt idx="0">
                  <c:v>23°C</c:v>
                </c:pt>
              </c:strCache>
            </c:strRef>
          </c:tx>
          <c:spPr>
            <a:solidFill>
              <a:schemeClr val="bg1">
                <a:lumMod val="50000"/>
              </a:schemeClr>
            </a:solidFill>
            <a:ln>
              <a:noFill/>
            </a:ln>
            <a:effectLst/>
          </c:spPr>
          <c:invertIfNegative val="0"/>
          <c:cat>
            <c:strRef>
              <c:f>Sheet5!$B$2:$B$6</c:f>
              <c:strCache>
                <c:ptCount val="5"/>
                <c:pt idx="0">
                  <c:v>315-450</c:v>
                </c:pt>
                <c:pt idx="1">
                  <c:v>450-710</c:v>
                </c:pt>
                <c:pt idx="2">
                  <c:v>710-1000</c:v>
                </c:pt>
                <c:pt idx="3">
                  <c:v>1000-1320</c:v>
                </c:pt>
                <c:pt idx="4">
                  <c:v>1320-1800</c:v>
                </c:pt>
              </c:strCache>
            </c:strRef>
          </c:cat>
          <c:val>
            <c:numRef>
              <c:f>Sheet5!$D$2:$D$6</c:f>
              <c:numCache>
                <c:formatCode>#,##0</c:formatCode>
                <c:ptCount val="5"/>
                <c:pt idx="0">
                  <c:v>35250</c:v>
                </c:pt>
                <c:pt idx="1">
                  <c:v>143080</c:v>
                </c:pt>
                <c:pt idx="2">
                  <c:v>110000</c:v>
                </c:pt>
                <c:pt idx="3">
                  <c:v>8883</c:v>
                </c:pt>
                <c:pt idx="4">
                  <c:v>0</c:v>
                </c:pt>
              </c:numCache>
            </c:numRef>
          </c:val>
          <c:extLst>
            <c:ext xmlns:c16="http://schemas.microsoft.com/office/drawing/2014/chart" uri="{C3380CC4-5D6E-409C-BE32-E72D297353CC}">
              <c16:uniqueId val="{00000000-87B9-3A40-BB19-1C41F3A97FC2}"/>
            </c:ext>
          </c:extLst>
        </c:ser>
        <c:ser>
          <c:idx val="2"/>
          <c:order val="1"/>
          <c:tx>
            <c:strRef>
              <c:f>Sheet5!$E$1</c:f>
              <c:strCache>
                <c:ptCount val="1"/>
                <c:pt idx="0">
                  <c:v>29°C</c:v>
                </c:pt>
              </c:strCache>
            </c:strRef>
          </c:tx>
          <c:spPr>
            <a:solidFill>
              <a:schemeClr val="tx1"/>
            </a:solidFill>
            <a:ln>
              <a:noFill/>
            </a:ln>
            <a:effectLst/>
          </c:spPr>
          <c:invertIfNegative val="0"/>
          <c:cat>
            <c:strRef>
              <c:f>Sheet5!$B$2:$B$6</c:f>
              <c:strCache>
                <c:ptCount val="5"/>
                <c:pt idx="0">
                  <c:v>315-450</c:v>
                </c:pt>
                <c:pt idx="1">
                  <c:v>450-710</c:v>
                </c:pt>
                <c:pt idx="2">
                  <c:v>710-1000</c:v>
                </c:pt>
                <c:pt idx="3">
                  <c:v>1000-1320</c:v>
                </c:pt>
                <c:pt idx="4">
                  <c:v>1320-1800</c:v>
                </c:pt>
              </c:strCache>
            </c:strRef>
          </c:cat>
          <c:val>
            <c:numRef>
              <c:f>Sheet5!$E$2:$E$6</c:f>
              <c:numCache>
                <c:formatCode>#,##0</c:formatCode>
                <c:ptCount val="5"/>
                <c:pt idx="0">
                  <c:v>29827</c:v>
                </c:pt>
                <c:pt idx="1">
                  <c:v>78694</c:v>
                </c:pt>
                <c:pt idx="2">
                  <c:v>136000</c:v>
                </c:pt>
                <c:pt idx="3">
                  <c:v>59220</c:v>
                </c:pt>
                <c:pt idx="4">
                  <c:v>5248</c:v>
                </c:pt>
              </c:numCache>
            </c:numRef>
          </c:val>
          <c:extLst>
            <c:ext xmlns:c16="http://schemas.microsoft.com/office/drawing/2014/chart" uri="{C3380CC4-5D6E-409C-BE32-E72D297353CC}">
              <c16:uniqueId val="{00000001-87B9-3A40-BB19-1C41F3A97FC2}"/>
            </c:ext>
          </c:extLst>
        </c:ser>
        <c:dLbls>
          <c:showLegendKey val="0"/>
          <c:showVal val="0"/>
          <c:showCatName val="0"/>
          <c:showSerName val="0"/>
          <c:showPercent val="0"/>
          <c:showBubbleSize val="0"/>
        </c:dLbls>
        <c:gapWidth val="219"/>
        <c:overlap val="-27"/>
        <c:axId val="432047728"/>
        <c:axId val="432047072"/>
      </c:barChart>
      <c:catAx>
        <c:axId val="432047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Screen size (μm)</a:t>
                </a:r>
              </a:p>
            </c:rich>
          </c:tx>
          <c:layout>
            <c:manualLayout>
              <c:xMode val="edge"/>
              <c:yMode val="edge"/>
              <c:x val="0.42940894321498652"/>
              <c:y val="0.909864663143522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32047072"/>
        <c:crosses val="autoZero"/>
        <c:auto val="1"/>
        <c:lblAlgn val="ctr"/>
        <c:lblOffset val="100"/>
        <c:noMultiLvlLbl val="0"/>
      </c:catAx>
      <c:valAx>
        <c:axId val="432047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Number of oysters</a:t>
                </a:r>
              </a:p>
            </c:rich>
          </c:tx>
          <c:layout>
            <c:manualLayout>
              <c:xMode val="edge"/>
              <c:yMode val="edge"/>
              <c:x val="0"/>
              <c:y val="0.2858207629465847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32047728"/>
        <c:crosses val="autoZero"/>
        <c:crossBetween val="between"/>
      </c:valAx>
      <c:spPr>
        <a:noFill/>
        <a:ln>
          <a:solidFill>
            <a:schemeClr val="tx1"/>
          </a:solidFill>
        </a:ln>
        <a:effectLst/>
      </c:spPr>
    </c:plotArea>
    <c:legend>
      <c:legendPos val="b"/>
      <c:layout>
        <c:manualLayout>
          <c:xMode val="edge"/>
          <c:yMode val="edge"/>
          <c:x val="0.72249127903877408"/>
          <c:y val="0.13464433684041424"/>
          <c:w val="0.24184576798270152"/>
          <c:h val="5.732085376120437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36222-4B47-9F40-8E68-6E235E2B081F}" type="datetimeFigureOut">
              <a:rPr lang="en-US" smtClean="0"/>
              <a:t>10/14/19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CF368-9739-F94C-ADA4-804A8A3CCBC1}" type="slidenum">
              <a:rPr lang="en-US" smtClean="0"/>
              <a:t>‹#›</a:t>
            </a:fld>
            <a:endParaRPr lang="en-US"/>
          </a:p>
        </p:txBody>
      </p:sp>
    </p:spTree>
    <p:extLst>
      <p:ext uri="{BB962C8B-B14F-4D97-AF65-F5344CB8AC3E}">
        <p14:creationId xmlns:p14="http://schemas.microsoft.com/office/powerpoint/2010/main" val="412022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3</a:t>
            </a:fld>
            <a:endParaRPr lang="en-US"/>
          </a:p>
        </p:txBody>
      </p:sp>
    </p:spTree>
    <p:extLst>
      <p:ext uri="{BB962C8B-B14F-4D97-AF65-F5344CB8AC3E}">
        <p14:creationId xmlns:p14="http://schemas.microsoft.com/office/powerpoint/2010/main" val="206954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General Proteome Characterization </a:t>
            </a:r>
            <a:r>
              <a:rPr lang="en-US" dirty="0" err="1"/>
              <a:t>rproject</a:t>
            </a:r>
            <a:r>
              <a:rPr lang="en-US" dirty="0"/>
              <a:t> and </a:t>
            </a:r>
            <a:r>
              <a:rPr lang="en-US" dirty="0" err="1"/>
              <a:t>NSAFBIgHeatmap_GOsemsimHeatmap.Rmd</a:t>
            </a:r>
            <a:endParaRPr lang="en-US" dirty="0"/>
          </a:p>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4</a:t>
            </a:fld>
            <a:endParaRPr lang="en-US"/>
          </a:p>
        </p:txBody>
      </p:sp>
    </p:spTree>
    <p:extLst>
      <p:ext uri="{BB962C8B-B14F-4D97-AF65-F5344CB8AC3E}">
        <p14:creationId xmlns:p14="http://schemas.microsoft.com/office/powerpoint/2010/main" val="408723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Summary of proteomes detected across treatment groups and time points. (a) Stacked bar plot of temporal proteomes colored by rearing temperature (23C, gold; 29C, red) and showing overlapping proteins between rearing temperatures (orange). (b) PCA summary plot of proteomes colored by days post fertilization (dpf) and shapes indicating temperature (16C, circle; 23C, triangle; 29C, square). (c) Heatmap showing relative abundance (see methods) of all detected proteins with columns colored by temperature (16C, purple; 23C, blue; 29C, red) and by days post fertilization (19, white, …)</a:t>
            </a:r>
          </a:p>
          <a:p>
            <a:endParaRPr lang="en-US" dirty="0"/>
          </a:p>
          <a:p>
            <a:endParaRPr lang="en-US" dirty="0"/>
          </a:p>
          <a:p>
            <a:r>
              <a:rPr lang="en-US" dirty="0"/>
              <a:t>…are more in sync. </a:t>
            </a:r>
          </a:p>
          <a:p>
            <a:endParaRPr lang="en-US" dirty="0"/>
          </a:p>
          <a:p>
            <a:endParaRPr lang="en-US" dirty="0"/>
          </a:p>
          <a:p>
            <a:r>
              <a:rPr lang="en-US" dirty="0"/>
              <a:t>Each proteome shows subsets of proteins behaving in a time point and temperature specific manner, with high and low abundance relative to other proteomes. For instance, Day 0 and day 3 show similar patterns . Higher abundance proteins clustered together at the bottom of the heatmap…</a:t>
            </a:r>
          </a:p>
          <a:p>
            <a:endParaRPr lang="en-US" dirty="0"/>
          </a:p>
          <a:p>
            <a:r>
              <a:rPr lang="en-US" dirty="0"/>
              <a:t>To summarize the biology with high abundance and low abundance proteins within each proteome (see methods), we performed GO enrichment analysis and found that at day 0, proteins showing increased abundance were enriched for (biological processes) and proteins showing decreased abundance were enriched for, suggesting that at this stage…  After 3 days, proteins showing increased abundance were related to … and … </a:t>
            </a:r>
          </a:p>
          <a:p>
            <a:endParaRPr lang="en-US" dirty="0"/>
          </a:p>
          <a:p>
            <a:r>
              <a:rPr lang="en-US" dirty="0"/>
              <a:t>Figure 4 a sideways bar plot of go terms?</a:t>
            </a:r>
          </a:p>
        </p:txBody>
      </p:sp>
      <p:sp>
        <p:nvSpPr>
          <p:cNvPr id="4" name="Slide Number Placeholder 3"/>
          <p:cNvSpPr>
            <a:spLocks noGrp="1"/>
          </p:cNvSpPr>
          <p:nvPr>
            <p:ph type="sldNum" sz="quarter" idx="5"/>
          </p:nvPr>
        </p:nvSpPr>
        <p:spPr/>
        <p:txBody>
          <a:bodyPr/>
          <a:lstStyle/>
          <a:p>
            <a:fld id="{9D4CF368-9739-F94C-ADA4-804A8A3CCBC1}" type="slidenum">
              <a:rPr lang="en-US" smtClean="0"/>
              <a:t>19</a:t>
            </a:fld>
            <a:endParaRPr lang="en-US"/>
          </a:p>
        </p:txBody>
      </p:sp>
    </p:spTree>
    <p:extLst>
      <p:ext uri="{BB962C8B-B14F-4D97-AF65-F5344CB8AC3E}">
        <p14:creationId xmlns:p14="http://schemas.microsoft.com/office/powerpoint/2010/main" val="72143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showing proteins clustered by GO semantic similarity score</a:t>
            </a:r>
          </a:p>
          <a:p>
            <a:endParaRPr lang="en-US" dirty="0"/>
          </a:p>
          <a:p>
            <a:endParaRPr lang="en-US" dirty="0"/>
          </a:p>
          <a:p>
            <a:r>
              <a:rPr lang="en-US" dirty="0"/>
              <a:t>Should similarity matrix be converted to dissimilarity matrix? Does this really matter?</a:t>
            </a:r>
          </a:p>
          <a:p>
            <a:r>
              <a:rPr lang="en-US" dirty="0"/>
              <a:t>Can calculate p-values for clusters (compared to rest of matrix)</a:t>
            </a:r>
          </a:p>
          <a:p>
            <a:endParaRPr lang="en-US" dirty="0"/>
          </a:p>
          <a:p>
            <a:r>
              <a:rPr lang="en-US" dirty="0"/>
              <a:t>OR JUST DO REVIGO on subsets or all day 0 up (</a:t>
            </a:r>
            <a:r>
              <a:rPr lang="en-US" dirty="0" err="1"/>
              <a:t>etc</a:t>
            </a:r>
            <a:r>
              <a:rPr lang="en-US" dirty="0"/>
              <a:t>)</a:t>
            </a:r>
          </a:p>
          <a:p>
            <a:endParaRPr lang="en-US" dirty="0"/>
          </a:p>
          <a:p>
            <a:r>
              <a:rPr lang="en-US" dirty="0"/>
              <a:t>- The purpose of this analysis is to describe what processes are occurring (based on highly expressed or lowly abundant proteins) at each different time point. Shown is for Day 0, but analysis could be done for each time point’s proteome.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20</a:t>
            </a:fld>
            <a:endParaRPr lang="en-US"/>
          </a:p>
        </p:txBody>
      </p:sp>
    </p:spTree>
    <p:extLst>
      <p:ext uri="{BB962C8B-B14F-4D97-AF65-F5344CB8AC3E}">
        <p14:creationId xmlns:p14="http://schemas.microsoft.com/office/powerpoint/2010/main" val="711743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21</a:t>
            </a:fld>
            <a:endParaRPr lang="en-US"/>
          </a:p>
        </p:txBody>
      </p:sp>
    </p:spTree>
    <p:extLst>
      <p:ext uri="{BB962C8B-B14F-4D97-AF65-F5344CB8AC3E}">
        <p14:creationId xmlns:p14="http://schemas.microsoft.com/office/powerpoint/2010/main" val="364127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22</a:t>
            </a:fld>
            <a:endParaRPr lang="en-US"/>
          </a:p>
        </p:txBody>
      </p:sp>
    </p:spTree>
    <p:extLst>
      <p:ext uri="{BB962C8B-B14F-4D97-AF65-F5344CB8AC3E}">
        <p14:creationId xmlns:p14="http://schemas.microsoft.com/office/powerpoint/2010/main" val="63684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size is relative to the number of proteins associated with the term, ranging from 1 to 55. Node label size and fill color is relative to the summed magnitude foldchange of NSAF values for all proteins associated with the term and normalized to the number of proteins associated with the term, ranging from 0.005 to 10. Node border color is relative to the the summed magnitude foldchange of total number of spectra for all proteins associated with the term and normalized to the number of proteins associated with the term, ranging from 0.005 to 2.5. Edge width is relative to the GO semantic similarity score with 0.5 being the thinnest and 0.94 being the thickest.</a:t>
            </a:r>
          </a:p>
        </p:txBody>
      </p:sp>
      <p:sp>
        <p:nvSpPr>
          <p:cNvPr id="4" name="Slide Number Placeholder 3"/>
          <p:cNvSpPr>
            <a:spLocks noGrp="1"/>
          </p:cNvSpPr>
          <p:nvPr>
            <p:ph type="sldNum" sz="quarter" idx="5"/>
          </p:nvPr>
        </p:nvSpPr>
        <p:spPr/>
        <p:txBody>
          <a:bodyPr/>
          <a:lstStyle/>
          <a:p>
            <a:fld id="{9D4CF368-9739-F94C-ADA4-804A8A3CCBC1}" type="slidenum">
              <a:rPr lang="en-US" smtClean="0"/>
              <a:t>34</a:t>
            </a:fld>
            <a:endParaRPr lang="en-US"/>
          </a:p>
        </p:txBody>
      </p:sp>
    </p:spTree>
    <p:extLst>
      <p:ext uri="{BB962C8B-B14F-4D97-AF65-F5344CB8AC3E}">
        <p14:creationId xmlns:p14="http://schemas.microsoft.com/office/powerpoint/2010/main" val="296782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40</a:t>
            </a:fld>
            <a:endParaRPr lang="en-US"/>
          </a:p>
        </p:txBody>
      </p:sp>
    </p:spTree>
    <p:extLst>
      <p:ext uri="{BB962C8B-B14F-4D97-AF65-F5344CB8AC3E}">
        <p14:creationId xmlns:p14="http://schemas.microsoft.com/office/powerpoint/2010/main" val="416245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AA58-802B-A146-9D44-FACA65A08E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C6EBF0-A195-CC4C-8F9B-196A1CEFA4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2374D0-AD4D-F847-A476-91084B737C1B}"/>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5" name="Footer Placeholder 4">
            <a:extLst>
              <a:ext uri="{FF2B5EF4-FFF2-40B4-BE49-F238E27FC236}">
                <a16:creationId xmlns:a16="http://schemas.microsoft.com/office/drawing/2014/main" id="{906C33D5-3BED-4241-8382-F07608E14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81A45-50D1-324B-BF65-4D1E41A7ED12}"/>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74393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FE144-55DE-0D45-BFCD-F97D442A1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EEA538-830E-034A-BB8A-6C38D42C34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0A97FC-3BC4-DF45-BD6B-C108A8B39E89}"/>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5" name="Footer Placeholder 4">
            <a:extLst>
              <a:ext uri="{FF2B5EF4-FFF2-40B4-BE49-F238E27FC236}">
                <a16:creationId xmlns:a16="http://schemas.microsoft.com/office/drawing/2014/main" id="{FEF4C3A0-55A0-6448-91D7-2505EA791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DB739-73F4-8149-BC2C-40C3D28CC55A}"/>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109592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70B52D-E01F-C14C-B84B-24FEECDB5E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52DFA8-E8F5-CB48-A93D-ED8CECEC896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74D99-5A04-784E-AF1A-A827C840618D}"/>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5" name="Footer Placeholder 4">
            <a:extLst>
              <a:ext uri="{FF2B5EF4-FFF2-40B4-BE49-F238E27FC236}">
                <a16:creationId xmlns:a16="http://schemas.microsoft.com/office/drawing/2014/main" id="{B0CB8977-4519-5F48-A5F0-F2CE2293D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555BE-67D6-0144-8F99-2128D576B0DE}"/>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361321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081D-ADCB-894F-9D31-847BC0F68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7FBCE-C3B8-BF46-9896-FD033DA713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1AFE1C-49B9-2F41-B779-263C7BA1B6A3}"/>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5" name="Footer Placeholder 4">
            <a:extLst>
              <a:ext uri="{FF2B5EF4-FFF2-40B4-BE49-F238E27FC236}">
                <a16:creationId xmlns:a16="http://schemas.microsoft.com/office/drawing/2014/main" id="{5329690C-C97E-6B4B-A5AD-C8BF88E55F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D9652-CD4A-9146-9E07-F4BE51279B2D}"/>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9428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3E04-EA8C-5345-BAB7-CA0B309A9F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E31897-F428-F94B-A8CA-E0B6FED611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C0325A0-2E11-E841-98B3-9D709896B9BC}"/>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5" name="Footer Placeholder 4">
            <a:extLst>
              <a:ext uri="{FF2B5EF4-FFF2-40B4-BE49-F238E27FC236}">
                <a16:creationId xmlns:a16="http://schemas.microsoft.com/office/drawing/2014/main" id="{E91BA248-3287-F146-A436-34771F0AF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885A4-10F8-8643-8789-4ABE9689E6A5}"/>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138291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DA2F-ABB0-0246-998C-78C82C85D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46CADE-D641-214D-ADA7-E021CCCB3F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84ACA8-64EE-F246-BFDF-5311283B9A2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67AEC4-3555-E549-B67C-540670FF8446}"/>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6" name="Footer Placeholder 5">
            <a:extLst>
              <a:ext uri="{FF2B5EF4-FFF2-40B4-BE49-F238E27FC236}">
                <a16:creationId xmlns:a16="http://schemas.microsoft.com/office/drawing/2014/main" id="{F39E50D6-3F12-6247-8651-68E8B94AC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211F9-289C-3347-9A4B-8E0B2F2778FE}"/>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2444997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CE2EC-A12E-A14D-8A10-05470C9E6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BC61B2-C1FE-0F47-9947-833F30C740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0C0F04-4363-4D46-8BC3-648722C8A2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837B44-D1C7-3947-B186-2B82762D1A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5F2790-A686-9844-A3BB-379CF4B71EC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DFF8A-2C06-6940-A7AA-5DF8F88BA7B4}"/>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8" name="Footer Placeholder 7">
            <a:extLst>
              <a:ext uri="{FF2B5EF4-FFF2-40B4-BE49-F238E27FC236}">
                <a16:creationId xmlns:a16="http://schemas.microsoft.com/office/drawing/2014/main" id="{098BD68B-57FC-2E46-9A79-1831317941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8EDDA5-7996-8041-9B30-8B5C9FB6881C}"/>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3915252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DF0B-AB3D-AA40-97CB-AE597DD805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8E8972-8A7B-4446-8A13-D0CB30B8D127}"/>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4" name="Footer Placeholder 3">
            <a:extLst>
              <a:ext uri="{FF2B5EF4-FFF2-40B4-BE49-F238E27FC236}">
                <a16:creationId xmlns:a16="http://schemas.microsoft.com/office/drawing/2014/main" id="{84853770-0B36-0A46-8D48-47B6170C83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99365-910E-9E45-8CA0-E423921FFD80}"/>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66100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A656DD-38AB-0B41-AD84-F1D7E6B6D197}"/>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3" name="Footer Placeholder 2">
            <a:extLst>
              <a:ext uri="{FF2B5EF4-FFF2-40B4-BE49-F238E27FC236}">
                <a16:creationId xmlns:a16="http://schemas.microsoft.com/office/drawing/2014/main" id="{11FFDA0F-0FFE-6442-A077-256BD166F5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2F7B7-4C72-C54D-8CDD-C5E36E8D25B3}"/>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135722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1CA7-0F16-EE46-A49B-9F7A219440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03FF01-9FEF-B046-9178-F5B814B2A1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19DEFB-C903-834C-A9FE-3E32C5D0A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69B9B4-1196-C749-93B4-3DB036ACDC0C}"/>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6" name="Footer Placeholder 5">
            <a:extLst>
              <a:ext uri="{FF2B5EF4-FFF2-40B4-BE49-F238E27FC236}">
                <a16:creationId xmlns:a16="http://schemas.microsoft.com/office/drawing/2014/main" id="{E05DAD36-4A22-774C-B66E-7929C6ECA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C1D2D-BB4E-A84F-B41A-469F3EB9EF29}"/>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88754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5EA6E-6C71-B043-B8BA-56C220CA9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DC887D-8EA0-AA47-8A9E-5B01D66F9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126F6E-397A-FC44-92E2-FECFEFCBB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F276EC-34F7-AC4D-A9D5-0A27621F42DF}"/>
              </a:ext>
            </a:extLst>
          </p:cNvPr>
          <p:cNvSpPr>
            <a:spLocks noGrp="1"/>
          </p:cNvSpPr>
          <p:nvPr>
            <p:ph type="dt" sz="half" idx="10"/>
          </p:nvPr>
        </p:nvSpPr>
        <p:spPr/>
        <p:txBody>
          <a:bodyPr/>
          <a:lstStyle/>
          <a:p>
            <a:fld id="{451C4251-6700-3049-8AB6-4A5F7F6F8B8E}" type="datetimeFigureOut">
              <a:rPr lang="en-US" smtClean="0"/>
              <a:t>10/14/19</a:t>
            </a:fld>
            <a:endParaRPr lang="en-US"/>
          </a:p>
        </p:txBody>
      </p:sp>
      <p:sp>
        <p:nvSpPr>
          <p:cNvPr id="6" name="Footer Placeholder 5">
            <a:extLst>
              <a:ext uri="{FF2B5EF4-FFF2-40B4-BE49-F238E27FC236}">
                <a16:creationId xmlns:a16="http://schemas.microsoft.com/office/drawing/2014/main" id="{D3B0C965-F4BF-7048-A28C-7A98AFE57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505D3-0339-BE45-B736-5E4CA0169B1E}"/>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3311564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B6D8A4-E007-1A41-A918-F08640FB6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B81146-20E3-9248-8625-012E9269A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D57766-E624-AC46-B63C-43CF54817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C4251-6700-3049-8AB6-4A5F7F6F8B8E}" type="datetimeFigureOut">
              <a:rPr lang="en-US" smtClean="0"/>
              <a:t>10/14/19</a:t>
            </a:fld>
            <a:endParaRPr lang="en-US"/>
          </a:p>
        </p:txBody>
      </p:sp>
      <p:sp>
        <p:nvSpPr>
          <p:cNvPr id="5" name="Footer Placeholder 4">
            <a:extLst>
              <a:ext uri="{FF2B5EF4-FFF2-40B4-BE49-F238E27FC236}">
                <a16:creationId xmlns:a16="http://schemas.microsoft.com/office/drawing/2014/main" id="{9EEA5BCA-67A4-B74C-B551-DFADB0BCE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8152F6-857B-FF40-B5A8-5E0C2633B4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62CB4F-EAF5-664D-A204-36F4BEAEBC14}" type="slidenum">
              <a:rPr lang="en-US" smtClean="0"/>
              <a:t>‹#›</a:t>
            </a:fld>
            <a:endParaRPr lang="en-US"/>
          </a:p>
        </p:txBody>
      </p:sp>
    </p:spTree>
    <p:extLst>
      <p:ext uri="{BB962C8B-B14F-4D97-AF65-F5344CB8AC3E}">
        <p14:creationId xmlns:p14="http://schemas.microsoft.com/office/powerpoint/2010/main" val="2565981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69.emf"/><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1.emf"/><Relationship Id="rId4" Type="http://schemas.openxmlformats.org/officeDocument/2006/relationships/image" Target="../media/image73.emf"/></Relationships>
</file>

<file path=ppt/slides/_rels/slide2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2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80.emf"/><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image" Target="../media/image87.emf"/></Relationships>
</file>

<file path=ppt/slides/_rels/slide32.x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image" Target="../media/image89.emf"/><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3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89.emf"/><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34.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6.emf"/><Relationship Id="rId7" Type="http://schemas.openxmlformats.org/officeDocument/2006/relationships/image" Target="../media/image10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 Id="rId9" Type="http://schemas.openxmlformats.org/officeDocument/2006/relationships/image" Target="../media/image102.emf"/></Relationships>
</file>

<file path=ppt/slides/_rels/slide3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6.emf"/><Relationship Id="rId1" Type="http://schemas.openxmlformats.org/officeDocument/2006/relationships/slideLayout" Target="../slideLayouts/slideLayout2.xml"/><Relationship Id="rId5" Type="http://schemas.openxmlformats.org/officeDocument/2006/relationships/image" Target="../media/image103.emf"/><Relationship Id="rId4" Type="http://schemas.openxmlformats.org/officeDocument/2006/relationships/image" Target="../media/image101.emf"/></Relationships>
</file>

<file path=ppt/slides/_rels/slide3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5" Type="http://schemas.openxmlformats.org/officeDocument/2006/relationships/image" Target="../media/image107.emf"/><Relationship Id="rId4" Type="http://schemas.openxmlformats.org/officeDocument/2006/relationships/image" Target="../media/image106.emf"/></Relationships>
</file>

<file path=ppt/slides/_rels/slide37.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image" Target="../media/image119.emf"/><Relationship Id="rId3" Type="http://schemas.openxmlformats.org/officeDocument/2006/relationships/image" Target="../media/image109.emf"/><Relationship Id="rId7" Type="http://schemas.openxmlformats.org/officeDocument/2006/relationships/image" Target="../media/image113.emf"/><Relationship Id="rId12" Type="http://schemas.openxmlformats.org/officeDocument/2006/relationships/image" Target="../media/image118.emf"/><Relationship Id="rId2" Type="http://schemas.openxmlformats.org/officeDocument/2006/relationships/image" Target="../media/image108.emf"/><Relationship Id="rId1" Type="http://schemas.openxmlformats.org/officeDocument/2006/relationships/slideLayout" Target="../slideLayouts/slideLayout2.xml"/><Relationship Id="rId6" Type="http://schemas.openxmlformats.org/officeDocument/2006/relationships/image" Target="../media/image112.emf"/><Relationship Id="rId11" Type="http://schemas.openxmlformats.org/officeDocument/2006/relationships/image" Target="../media/image117.emf"/><Relationship Id="rId5" Type="http://schemas.openxmlformats.org/officeDocument/2006/relationships/image" Target="../media/image11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38.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image" Target="../media/image119.emf"/><Relationship Id="rId3" Type="http://schemas.openxmlformats.org/officeDocument/2006/relationships/image" Target="../media/image109.emf"/><Relationship Id="rId7" Type="http://schemas.openxmlformats.org/officeDocument/2006/relationships/image" Target="../media/image113.emf"/><Relationship Id="rId12" Type="http://schemas.openxmlformats.org/officeDocument/2006/relationships/image" Target="../media/image118.emf"/><Relationship Id="rId2" Type="http://schemas.openxmlformats.org/officeDocument/2006/relationships/image" Target="../media/image108.emf"/><Relationship Id="rId1" Type="http://schemas.openxmlformats.org/officeDocument/2006/relationships/slideLayout" Target="../slideLayouts/slideLayout2.xml"/><Relationship Id="rId6" Type="http://schemas.openxmlformats.org/officeDocument/2006/relationships/image" Target="../media/image112.emf"/><Relationship Id="rId11" Type="http://schemas.openxmlformats.org/officeDocument/2006/relationships/image" Target="../media/image117.emf"/><Relationship Id="rId5" Type="http://schemas.openxmlformats.org/officeDocument/2006/relationships/image" Target="../media/image11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3" Type="http://schemas.openxmlformats.org/officeDocument/2006/relationships/image" Target="../media/image121.emf"/><Relationship Id="rId7" Type="http://schemas.openxmlformats.org/officeDocument/2006/relationships/image" Target="../media/image125.emf"/><Relationship Id="rId12" Type="http://schemas.openxmlformats.org/officeDocument/2006/relationships/image" Target="../media/image1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4.emf"/><Relationship Id="rId11" Type="http://schemas.openxmlformats.org/officeDocument/2006/relationships/image" Target="../media/image129.emf"/><Relationship Id="rId5" Type="http://schemas.openxmlformats.org/officeDocument/2006/relationships/image" Target="../media/image123.emf"/><Relationship Id="rId10" Type="http://schemas.openxmlformats.org/officeDocument/2006/relationships/image" Target="../media/image128.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s>
</file>

<file path=ppt/slides/_rels/slide41.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42.xml.rels><?xml version="1.0" encoding="UTF-8" standalone="yes"?>
<Relationships xmlns="http://schemas.openxmlformats.org/package/2006/relationships"><Relationship Id="rId3" Type="http://schemas.openxmlformats.org/officeDocument/2006/relationships/image" Target="../media/image146.emf"/><Relationship Id="rId7" Type="http://schemas.openxmlformats.org/officeDocument/2006/relationships/image" Target="../media/image150.emf"/><Relationship Id="rId2" Type="http://schemas.openxmlformats.org/officeDocument/2006/relationships/image" Target="../media/image145.emf"/><Relationship Id="rId1" Type="http://schemas.openxmlformats.org/officeDocument/2006/relationships/slideLayout" Target="../slideLayouts/slideLayout2.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emf"/></Relationships>
</file>

<file path=ppt/slides/_rels/slide4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slideLayout" Target="../slideLayouts/slideLayout2.xml"/><Relationship Id="rId5" Type="http://schemas.openxmlformats.org/officeDocument/2006/relationships/image" Target="../media/image156.emf"/><Relationship Id="rId4" Type="http://schemas.openxmlformats.org/officeDocument/2006/relationships/image" Target="../media/image155.emf"/></Relationships>
</file>

<file path=ppt/slides/_rels/slide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emf"/><Relationship Id="rId4" Type="http://schemas.openxmlformats.org/officeDocument/2006/relationships/image" Target="../media/image164.emf"/></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6.png"/><Relationship Id="rId5" Type="http://schemas.microsoft.com/office/2007/relationships/hdphoto" Target="../media/hdphoto1.wdp"/><Relationship Id="rId4" Type="http://schemas.openxmlformats.org/officeDocument/2006/relationships/image" Target="../media/image1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7.emf"/><Relationship Id="rId7" Type="http://schemas.openxmlformats.org/officeDocument/2006/relationships/image" Target="../media/image181.emf"/><Relationship Id="rId2" Type="http://schemas.openxmlformats.org/officeDocument/2006/relationships/image" Target="../media/image176.emf"/><Relationship Id="rId1" Type="http://schemas.openxmlformats.org/officeDocument/2006/relationships/slideLayout" Target="../slideLayouts/slideLayout2.xml"/><Relationship Id="rId6" Type="http://schemas.openxmlformats.org/officeDocument/2006/relationships/image" Target="../media/image180.emf"/><Relationship Id="rId5" Type="http://schemas.openxmlformats.org/officeDocument/2006/relationships/image" Target="../media/image179.emf"/><Relationship Id="rId4" Type="http://schemas.openxmlformats.org/officeDocument/2006/relationships/image" Target="../media/image178.emf"/></Relationships>
</file>

<file path=ppt/slides/_rels/slide53.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83.emf"/><Relationship Id="rId1" Type="http://schemas.openxmlformats.org/officeDocument/2006/relationships/slideLayout" Target="../slideLayouts/slideLayout2.xml"/><Relationship Id="rId6" Type="http://schemas.openxmlformats.org/officeDocument/2006/relationships/image" Target="../media/image185.emf"/><Relationship Id="rId5" Type="http://schemas.openxmlformats.org/officeDocument/2006/relationships/image" Target="../media/image164.emf"/><Relationship Id="rId4" Type="http://schemas.openxmlformats.org/officeDocument/2006/relationships/image" Target="../media/image184.emf"/></Relationships>
</file>

<file path=ppt/slides/_rels/slide55.xml.rels><?xml version="1.0" encoding="UTF-8" standalone="yes"?>
<Relationships xmlns="http://schemas.openxmlformats.org/package/2006/relationships"><Relationship Id="rId3" Type="http://schemas.openxmlformats.org/officeDocument/2006/relationships/image" Target="../media/image154.emf"/><Relationship Id="rId7" Type="http://schemas.openxmlformats.org/officeDocument/2006/relationships/image" Target="../media/image189.emf"/><Relationship Id="rId2" Type="http://schemas.openxmlformats.org/officeDocument/2006/relationships/image" Target="../media/image186.emf"/><Relationship Id="rId1" Type="http://schemas.openxmlformats.org/officeDocument/2006/relationships/slideLayout" Target="../slideLayouts/slideLayout2.xml"/><Relationship Id="rId6" Type="http://schemas.openxmlformats.org/officeDocument/2006/relationships/image" Target="../media/image188.emf"/><Relationship Id="rId5" Type="http://schemas.openxmlformats.org/officeDocument/2006/relationships/image" Target="../media/image185.emf"/><Relationship Id="rId4" Type="http://schemas.openxmlformats.org/officeDocument/2006/relationships/image" Target="../media/image187.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BEC06E-B077-6A4F-848F-C4E4C3D17162}"/>
              </a:ext>
            </a:extLst>
          </p:cNvPr>
          <p:cNvPicPr>
            <a:picLocks noChangeAspect="1"/>
          </p:cNvPicPr>
          <p:nvPr/>
        </p:nvPicPr>
        <p:blipFill>
          <a:blip r:embed="rId2"/>
          <a:stretch>
            <a:fillRect/>
          </a:stretch>
        </p:blipFill>
        <p:spPr>
          <a:xfrm>
            <a:off x="0" y="484969"/>
            <a:ext cx="5888062" cy="5888062"/>
          </a:xfrm>
          <a:prstGeom prst="rect">
            <a:avLst/>
          </a:prstGeom>
        </p:spPr>
      </p:pic>
      <p:pic>
        <p:nvPicPr>
          <p:cNvPr id="20" name="Picture 19">
            <a:extLst>
              <a:ext uri="{FF2B5EF4-FFF2-40B4-BE49-F238E27FC236}">
                <a16:creationId xmlns:a16="http://schemas.microsoft.com/office/drawing/2014/main" id="{747470C2-A73D-3143-9ACC-3CFF0861C2E2}"/>
              </a:ext>
            </a:extLst>
          </p:cNvPr>
          <p:cNvPicPr>
            <a:picLocks noChangeAspect="1"/>
          </p:cNvPicPr>
          <p:nvPr/>
        </p:nvPicPr>
        <p:blipFill rotWithShape="1">
          <a:blip r:embed="rId3"/>
          <a:srcRect l="4758"/>
          <a:stretch/>
        </p:blipFill>
        <p:spPr>
          <a:xfrm>
            <a:off x="5641877" y="1238324"/>
            <a:ext cx="6303938" cy="5064369"/>
          </a:xfrm>
          <a:prstGeom prst="rect">
            <a:avLst/>
          </a:prstGeom>
        </p:spPr>
      </p:pic>
      <p:sp>
        <p:nvSpPr>
          <p:cNvPr id="22" name="Title 1">
            <a:extLst>
              <a:ext uri="{FF2B5EF4-FFF2-40B4-BE49-F238E27FC236}">
                <a16:creationId xmlns:a16="http://schemas.microsoft.com/office/drawing/2014/main" id="{7A547D82-CA03-7040-B3F5-5ABCB105DFAC}"/>
              </a:ext>
            </a:extLst>
          </p:cNvPr>
          <p:cNvSpPr>
            <a:spLocks noGrp="1"/>
          </p:cNvSpPr>
          <p:nvPr>
            <p:ph type="title"/>
          </p:nvPr>
        </p:nvSpPr>
        <p:spPr>
          <a:xfrm>
            <a:off x="1430215" y="-87239"/>
            <a:ext cx="10515600" cy="1325563"/>
          </a:xfrm>
        </p:spPr>
        <p:txBody>
          <a:bodyPr/>
          <a:lstStyle/>
          <a:p>
            <a:r>
              <a:rPr lang="en-US" dirty="0"/>
              <a:t>Complete clustering</a:t>
            </a:r>
          </a:p>
        </p:txBody>
      </p:sp>
    </p:spTree>
    <p:extLst>
      <p:ext uri="{BB962C8B-B14F-4D97-AF65-F5344CB8AC3E}">
        <p14:creationId xmlns:p14="http://schemas.microsoft.com/office/powerpoint/2010/main" val="78907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7F0AEC8-C089-2B45-B7CB-6A29AF72A55B}"/>
              </a:ext>
            </a:extLst>
          </p:cNvPr>
          <p:cNvPicPr>
            <a:picLocks noChangeAspect="1"/>
          </p:cNvPicPr>
          <p:nvPr/>
        </p:nvPicPr>
        <p:blipFill>
          <a:blip r:embed="rId2"/>
          <a:stretch>
            <a:fillRect/>
          </a:stretch>
        </p:blipFill>
        <p:spPr>
          <a:xfrm>
            <a:off x="2670818" y="4311301"/>
            <a:ext cx="2728899" cy="1949214"/>
          </a:xfrm>
          <a:prstGeom prst="rect">
            <a:avLst/>
          </a:prstGeom>
        </p:spPr>
      </p:pic>
      <p:grpSp>
        <p:nvGrpSpPr>
          <p:cNvPr id="4" name="Group 3">
            <a:extLst>
              <a:ext uri="{FF2B5EF4-FFF2-40B4-BE49-F238E27FC236}">
                <a16:creationId xmlns:a16="http://schemas.microsoft.com/office/drawing/2014/main" id="{484DBB04-5187-8F4D-9763-8CEC4C9EE31B}"/>
              </a:ext>
            </a:extLst>
          </p:cNvPr>
          <p:cNvGrpSpPr/>
          <p:nvPr/>
        </p:nvGrpSpPr>
        <p:grpSpPr>
          <a:xfrm>
            <a:off x="5391150" y="149006"/>
            <a:ext cx="6858000" cy="6858000"/>
            <a:chOff x="2667000" y="0"/>
            <a:chExt cx="6858000" cy="6858000"/>
          </a:xfrm>
        </p:grpSpPr>
        <p:pic>
          <p:nvPicPr>
            <p:cNvPr id="5" name="Picture 4">
              <a:extLst>
                <a:ext uri="{FF2B5EF4-FFF2-40B4-BE49-F238E27FC236}">
                  <a16:creationId xmlns:a16="http://schemas.microsoft.com/office/drawing/2014/main" id="{1DDB5DBF-7E90-C34C-9793-63BE6657FD2E}"/>
                </a:ext>
              </a:extLst>
            </p:cNvPr>
            <p:cNvPicPr>
              <a:picLocks noChangeAspect="1"/>
            </p:cNvPicPr>
            <p:nvPr/>
          </p:nvPicPr>
          <p:blipFill>
            <a:blip r:embed="rId3"/>
            <a:stretch>
              <a:fillRect/>
            </a:stretch>
          </p:blipFill>
          <p:spPr>
            <a:xfrm>
              <a:off x="2667000" y="0"/>
              <a:ext cx="6858000" cy="6858000"/>
            </a:xfrm>
            <a:prstGeom prst="rect">
              <a:avLst/>
            </a:prstGeom>
          </p:spPr>
        </p:pic>
        <p:sp>
          <p:nvSpPr>
            <p:cNvPr id="6" name="Rectangle 5">
              <a:extLst>
                <a:ext uri="{FF2B5EF4-FFF2-40B4-BE49-F238E27FC236}">
                  <a16:creationId xmlns:a16="http://schemas.microsoft.com/office/drawing/2014/main" id="{4D7B94B6-36F3-484A-8D16-6B98079A91B4}"/>
                </a:ext>
              </a:extLst>
            </p:cNvPr>
            <p:cNvSpPr/>
            <p:nvPr/>
          </p:nvSpPr>
          <p:spPr>
            <a:xfrm>
              <a:off x="4409162" y="1352810"/>
              <a:ext cx="2267210" cy="4972833"/>
            </a:xfrm>
            <a:prstGeom prst="rect">
              <a:avLst/>
            </a:prstGeom>
            <a:noFill/>
            <a:ln w="19050">
              <a:solidFill>
                <a:srgbClr val="09DF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44635C-704F-0542-8377-0390A41C336F}"/>
                </a:ext>
              </a:extLst>
            </p:cNvPr>
            <p:cNvSpPr/>
            <p:nvPr/>
          </p:nvSpPr>
          <p:spPr>
            <a:xfrm>
              <a:off x="6701424" y="1352809"/>
              <a:ext cx="2266887" cy="4972833"/>
            </a:xfrm>
            <a:prstGeom prst="rect">
              <a:avLst/>
            </a:prstGeom>
            <a:noFill/>
            <a:ln w="19050">
              <a:solidFill>
                <a:srgbClr val="F5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A7352E8-F9E4-0E46-B361-7AD84999A203}"/>
                </a:ext>
              </a:extLst>
            </p:cNvPr>
            <p:cNvSpPr txBox="1"/>
            <p:nvPr/>
          </p:nvSpPr>
          <p:spPr>
            <a:xfrm>
              <a:off x="5209460" y="996003"/>
              <a:ext cx="692818" cy="369332"/>
            </a:xfrm>
            <a:prstGeom prst="rect">
              <a:avLst/>
            </a:prstGeom>
            <a:noFill/>
          </p:spPr>
          <p:txBody>
            <a:bodyPr wrap="none" rtlCol="0">
              <a:spAutoFit/>
            </a:bodyPr>
            <a:lstStyle/>
            <a:p>
              <a:r>
                <a:rPr lang="en-US" dirty="0">
                  <a:solidFill>
                    <a:srgbClr val="09DFD6"/>
                  </a:solidFill>
                  <a:latin typeface="Arial" panose="020B0604020202020204" pitchFamily="34" charset="0"/>
                  <a:cs typeface="Arial" panose="020B0604020202020204" pitchFamily="34" charset="0"/>
                </a:rPr>
                <a:t>23ºC</a:t>
              </a:r>
            </a:p>
          </p:txBody>
        </p:sp>
        <p:sp>
          <p:nvSpPr>
            <p:cNvPr id="9" name="TextBox 8">
              <a:extLst>
                <a:ext uri="{FF2B5EF4-FFF2-40B4-BE49-F238E27FC236}">
                  <a16:creationId xmlns:a16="http://schemas.microsoft.com/office/drawing/2014/main" id="{AFB72AEB-2B76-0F49-821F-13A53A6966FD}"/>
                </a:ext>
              </a:extLst>
            </p:cNvPr>
            <p:cNvSpPr txBox="1"/>
            <p:nvPr/>
          </p:nvSpPr>
          <p:spPr>
            <a:xfrm>
              <a:off x="7226150" y="996003"/>
              <a:ext cx="692818" cy="369332"/>
            </a:xfrm>
            <a:prstGeom prst="rect">
              <a:avLst/>
            </a:prstGeom>
            <a:noFill/>
          </p:spPr>
          <p:txBody>
            <a:bodyPr wrap="none" rtlCol="0">
              <a:spAutoFit/>
            </a:bodyPr>
            <a:lstStyle/>
            <a:p>
              <a:r>
                <a:rPr lang="en-US" dirty="0">
                  <a:solidFill>
                    <a:srgbClr val="F561FF"/>
                  </a:solidFill>
                  <a:latin typeface="Arial" panose="020B0604020202020204" pitchFamily="34" charset="0"/>
                  <a:cs typeface="Arial" panose="020B0604020202020204" pitchFamily="34" charset="0"/>
                </a:rPr>
                <a:t>29ºC</a:t>
              </a:r>
            </a:p>
          </p:txBody>
        </p:sp>
        <p:sp>
          <p:nvSpPr>
            <p:cNvPr id="10" name="TextBox 9">
              <a:extLst>
                <a:ext uri="{FF2B5EF4-FFF2-40B4-BE49-F238E27FC236}">
                  <a16:creationId xmlns:a16="http://schemas.microsoft.com/office/drawing/2014/main" id="{F1851B4A-24A1-444E-A3BB-A1DD3D83E010}"/>
                </a:ext>
              </a:extLst>
            </p:cNvPr>
            <p:cNvSpPr txBox="1"/>
            <p:nvPr/>
          </p:nvSpPr>
          <p:spPr>
            <a:xfrm>
              <a:off x="2860977" y="1002244"/>
              <a:ext cx="137730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relative NSAF values</a:t>
              </a:r>
            </a:p>
          </p:txBody>
        </p:sp>
        <p:sp>
          <p:nvSpPr>
            <p:cNvPr id="11" name="TextBox 10">
              <a:extLst>
                <a:ext uri="{FF2B5EF4-FFF2-40B4-BE49-F238E27FC236}">
                  <a16:creationId xmlns:a16="http://schemas.microsoft.com/office/drawing/2014/main" id="{F060A5A1-7D61-524F-873A-76BA7480BF63}"/>
                </a:ext>
              </a:extLst>
            </p:cNvPr>
            <p:cNvSpPr txBox="1"/>
            <p:nvPr/>
          </p:nvSpPr>
          <p:spPr>
            <a:xfrm>
              <a:off x="8926838" y="1143795"/>
              <a:ext cx="57419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protein</a:t>
              </a:r>
            </a:p>
          </p:txBody>
        </p:sp>
        <p:sp>
          <p:nvSpPr>
            <p:cNvPr id="12" name="TextBox 11">
              <a:extLst>
                <a:ext uri="{FF2B5EF4-FFF2-40B4-BE49-F238E27FC236}">
                  <a16:creationId xmlns:a16="http://schemas.microsoft.com/office/drawing/2014/main" id="{56EA76A6-C8DF-AB45-B7DE-A8A7E8CEDD14}"/>
                </a:ext>
              </a:extLst>
            </p:cNvPr>
            <p:cNvSpPr txBox="1"/>
            <p:nvPr/>
          </p:nvSpPr>
          <p:spPr>
            <a:xfrm>
              <a:off x="4885150" y="491738"/>
              <a:ext cx="378821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Proteins affected by temperature</a:t>
              </a:r>
            </a:p>
          </p:txBody>
        </p:sp>
      </p:grpSp>
      <p:pic>
        <p:nvPicPr>
          <p:cNvPr id="3" name="Picture 2">
            <a:extLst>
              <a:ext uri="{FF2B5EF4-FFF2-40B4-BE49-F238E27FC236}">
                <a16:creationId xmlns:a16="http://schemas.microsoft.com/office/drawing/2014/main" id="{77E4890D-AA87-894E-B3B2-86A40A82B0D1}"/>
              </a:ext>
            </a:extLst>
          </p:cNvPr>
          <p:cNvPicPr>
            <a:picLocks noChangeAspect="1"/>
          </p:cNvPicPr>
          <p:nvPr/>
        </p:nvPicPr>
        <p:blipFill>
          <a:blip r:embed="rId4"/>
          <a:stretch>
            <a:fillRect/>
          </a:stretch>
        </p:blipFill>
        <p:spPr>
          <a:xfrm>
            <a:off x="130615" y="227705"/>
            <a:ext cx="4942426" cy="3530304"/>
          </a:xfrm>
          <a:prstGeom prst="rect">
            <a:avLst/>
          </a:prstGeom>
        </p:spPr>
      </p:pic>
      <p:sp>
        <p:nvSpPr>
          <p:cNvPr id="13" name="TextBox 12">
            <a:extLst>
              <a:ext uri="{FF2B5EF4-FFF2-40B4-BE49-F238E27FC236}">
                <a16:creationId xmlns:a16="http://schemas.microsoft.com/office/drawing/2014/main" id="{A653C2AB-016B-E548-951F-EB1E6BD51CAF}"/>
              </a:ext>
            </a:extLst>
          </p:cNvPr>
          <p:cNvSpPr txBox="1"/>
          <p:nvPr/>
        </p:nvSpPr>
        <p:spPr>
          <a:xfrm>
            <a:off x="4374288" y="2404998"/>
            <a:ext cx="48763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Temp.</a:t>
            </a:r>
          </a:p>
        </p:txBody>
      </p:sp>
      <p:pic>
        <p:nvPicPr>
          <p:cNvPr id="15" name="Picture 14">
            <a:extLst>
              <a:ext uri="{FF2B5EF4-FFF2-40B4-BE49-F238E27FC236}">
                <a16:creationId xmlns:a16="http://schemas.microsoft.com/office/drawing/2014/main" id="{2E8EEDB0-14B6-1448-AA21-9F0E87BC50C7}"/>
              </a:ext>
            </a:extLst>
          </p:cNvPr>
          <p:cNvPicPr>
            <a:picLocks noChangeAspect="1"/>
          </p:cNvPicPr>
          <p:nvPr/>
        </p:nvPicPr>
        <p:blipFill>
          <a:blip r:embed="rId5"/>
          <a:stretch>
            <a:fillRect/>
          </a:stretch>
        </p:blipFill>
        <p:spPr>
          <a:xfrm>
            <a:off x="0" y="4267833"/>
            <a:ext cx="2789755" cy="1992682"/>
          </a:xfrm>
          <a:prstGeom prst="rect">
            <a:avLst/>
          </a:prstGeom>
        </p:spPr>
      </p:pic>
      <p:sp>
        <p:nvSpPr>
          <p:cNvPr id="18" name="TextBox 17">
            <a:extLst>
              <a:ext uri="{FF2B5EF4-FFF2-40B4-BE49-F238E27FC236}">
                <a16:creationId xmlns:a16="http://schemas.microsoft.com/office/drawing/2014/main" id="{E631A56B-9A04-5C46-A537-8BBE8714F2D5}"/>
              </a:ext>
            </a:extLst>
          </p:cNvPr>
          <p:cNvSpPr txBox="1"/>
          <p:nvPr/>
        </p:nvSpPr>
        <p:spPr>
          <a:xfrm>
            <a:off x="2196816" y="4151463"/>
            <a:ext cx="1430200" cy="369332"/>
          </a:xfrm>
          <a:prstGeom prst="rect">
            <a:avLst/>
          </a:prstGeom>
          <a:noFill/>
        </p:spPr>
        <p:txBody>
          <a:bodyPr wrap="none" rtlCol="0">
            <a:spAutoFit/>
          </a:bodyPr>
          <a:lstStyle/>
          <a:p>
            <a:r>
              <a:rPr lang="en-US" dirty="0"/>
              <a:t>PC2 loadings </a:t>
            </a:r>
          </a:p>
        </p:txBody>
      </p:sp>
      <p:cxnSp>
        <p:nvCxnSpPr>
          <p:cNvPr id="19" name="Straight Connector 18">
            <a:extLst>
              <a:ext uri="{FF2B5EF4-FFF2-40B4-BE49-F238E27FC236}">
                <a16:creationId xmlns:a16="http://schemas.microsoft.com/office/drawing/2014/main" id="{73AB77ED-0F5E-A541-9878-389EF18C3D21}"/>
              </a:ext>
            </a:extLst>
          </p:cNvPr>
          <p:cNvCxnSpPr>
            <a:cxnSpLocks/>
          </p:cNvCxnSpPr>
          <p:nvPr/>
        </p:nvCxnSpPr>
        <p:spPr>
          <a:xfrm>
            <a:off x="299217" y="5741878"/>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2BD7A4-4EC7-AE4C-827D-BAC293DEBB2E}"/>
              </a:ext>
            </a:extLst>
          </p:cNvPr>
          <p:cNvSpPr txBox="1"/>
          <p:nvPr/>
        </p:nvSpPr>
        <p:spPr>
          <a:xfrm>
            <a:off x="1604717" y="5586275"/>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22" name="Straight Connector 21">
            <a:extLst>
              <a:ext uri="{FF2B5EF4-FFF2-40B4-BE49-F238E27FC236}">
                <a16:creationId xmlns:a16="http://schemas.microsoft.com/office/drawing/2014/main" id="{3E27B4D4-FECC-0E4D-B79D-CC6F50CB534D}"/>
              </a:ext>
            </a:extLst>
          </p:cNvPr>
          <p:cNvCxnSpPr>
            <a:cxnSpLocks/>
          </p:cNvCxnSpPr>
          <p:nvPr/>
        </p:nvCxnSpPr>
        <p:spPr>
          <a:xfrm>
            <a:off x="2924106" y="4749926"/>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F579F1-1620-5B42-8591-B03523ECA6AB}"/>
              </a:ext>
            </a:extLst>
          </p:cNvPr>
          <p:cNvSpPr txBox="1"/>
          <p:nvPr/>
        </p:nvSpPr>
        <p:spPr>
          <a:xfrm>
            <a:off x="4114800" y="4722998"/>
            <a:ext cx="565173"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Tree>
    <p:extLst>
      <p:ext uri="{BB962C8B-B14F-4D97-AF65-F5344CB8AC3E}">
        <p14:creationId xmlns:p14="http://schemas.microsoft.com/office/powerpoint/2010/main" val="13956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0E0532-CD4B-CA40-B089-59A9F3E1B146}"/>
              </a:ext>
            </a:extLst>
          </p:cNvPr>
          <p:cNvPicPr>
            <a:picLocks noChangeAspect="1"/>
          </p:cNvPicPr>
          <p:nvPr/>
        </p:nvPicPr>
        <p:blipFill>
          <a:blip r:embed="rId2"/>
          <a:stretch>
            <a:fillRect/>
          </a:stretch>
        </p:blipFill>
        <p:spPr>
          <a:xfrm>
            <a:off x="2580522" y="3131298"/>
            <a:ext cx="2672675" cy="1909054"/>
          </a:xfrm>
          <a:prstGeom prst="rect">
            <a:avLst/>
          </a:prstGeom>
        </p:spPr>
      </p:pic>
      <p:grpSp>
        <p:nvGrpSpPr>
          <p:cNvPr id="2" name="Group 1">
            <a:extLst>
              <a:ext uri="{FF2B5EF4-FFF2-40B4-BE49-F238E27FC236}">
                <a16:creationId xmlns:a16="http://schemas.microsoft.com/office/drawing/2014/main" id="{8B956840-F0F7-704F-881E-CE9F120F556E}"/>
              </a:ext>
            </a:extLst>
          </p:cNvPr>
          <p:cNvGrpSpPr/>
          <p:nvPr/>
        </p:nvGrpSpPr>
        <p:grpSpPr>
          <a:xfrm>
            <a:off x="5092148" y="0"/>
            <a:ext cx="6858000" cy="6858000"/>
            <a:chOff x="2667000" y="0"/>
            <a:chExt cx="6858000" cy="6858000"/>
          </a:xfrm>
        </p:grpSpPr>
        <p:pic>
          <p:nvPicPr>
            <p:cNvPr id="3" name="Picture 2">
              <a:extLst>
                <a:ext uri="{FF2B5EF4-FFF2-40B4-BE49-F238E27FC236}">
                  <a16:creationId xmlns:a16="http://schemas.microsoft.com/office/drawing/2014/main" id="{B4D28E6D-CA2D-E448-BF33-7B4AA103F099}"/>
                </a:ext>
              </a:extLst>
            </p:cNvPr>
            <p:cNvPicPr>
              <a:picLocks noChangeAspect="1"/>
            </p:cNvPicPr>
            <p:nvPr/>
          </p:nvPicPr>
          <p:blipFill>
            <a:blip r:embed="rId3"/>
            <a:stretch>
              <a:fillRect/>
            </a:stretch>
          </p:blipFill>
          <p:spPr>
            <a:xfrm>
              <a:off x="2667000" y="0"/>
              <a:ext cx="6858000" cy="6858000"/>
            </a:xfrm>
            <a:prstGeom prst="rect">
              <a:avLst/>
            </a:prstGeom>
          </p:spPr>
        </p:pic>
        <p:sp>
          <p:nvSpPr>
            <p:cNvPr id="6" name="Rectangle 5">
              <a:extLst>
                <a:ext uri="{FF2B5EF4-FFF2-40B4-BE49-F238E27FC236}">
                  <a16:creationId xmlns:a16="http://schemas.microsoft.com/office/drawing/2014/main" id="{4D7B94B6-36F3-484A-8D16-6B98079A91B4}"/>
                </a:ext>
              </a:extLst>
            </p:cNvPr>
            <p:cNvSpPr/>
            <p:nvPr/>
          </p:nvSpPr>
          <p:spPr>
            <a:xfrm>
              <a:off x="4415963" y="1352810"/>
              <a:ext cx="759139" cy="497283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6A7352E8-F9E4-0E46-B361-7AD84999A203}"/>
                </a:ext>
              </a:extLst>
            </p:cNvPr>
            <p:cNvSpPr txBox="1"/>
            <p:nvPr/>
          </p:nvSpPr>
          <p:spPr>
            <a:xfrm>
              <a:off x="5408378" y="1080794"/>
              <a:ext cx="284052" cy="307777"/>
            </a:xfrm>
            <a:prstGeom prst="rect">
              <a:avLst/>
            </a:prstGeom>
            <a:noFill/>
          </p:spPr>
          <p:txBody>
            <a:bodyPr wrap="none" rtlCol="0">
              <a:spAutoFit/>
            </a:bodyPr>
            <a:lstStyle/>
            <a:p>
              <a:r>
                <a:rPr lang="en-US" sz="1400" dirty="0">
                  <a:solidFill>
                    <a:schemeClr val="bg1">
                      <a:lumMod val="65000"/>
                    </a:schemeClr>
                  </a:solidFill>
                  <a:latin typeface="Arial" panose="020B0604020202020204" pitchFamily="34" charset="0"/>
                  <a:cs typeface="Arial" panose="020B0604020202020204" pitchFamily="34" charset="0"/>
                </a:rPr>
                <a:t>5</a:t>
              </a:r>
            </a:p>
          </p:txBody>
        </p:sp>
        <p:sp>
          <p:nvSpPr>
            <p:cNvPr id="9" name="TextBox 8">
              <a:extLst>
                <a:ext uri="{FF2B5EF4-FFF2-40B4-BE49-F238E27FC236}">
                  <a16:creationId xmlns:a16="http://schemas.microsoft.com/office/drawing/2014/main" id="{AFB72AEB-2B76-0F49-821F-13A53A6966FD}"/>
                </a:ext>
              </a:extLst>
            </p:cNvPr>
            <p:cNvSpPr txBox="1"/>
            <p:nvPr/>
          </p:nvSpPr>
          <p:spPr>
            <a:xfrm>
              <a:off x="6134485" y="1080794"/>
              <a:ext cx="284052" cy="307777"/>
            </a:xfrm>
            <a:prstGeom prst="rect">
              <a:avLst/>
            </a:prstGeom>
            <a:noFill/>
          </p:spPr>
          <p:txBody>
            <a:bodyPr wrap="none" rtlCol="0">
              <a:spAutoFit/>
            </a:bodyPr>
            <a:lstStyle/>
            <a:p>
              <a:r>
                <a:rPr lang="en-US" sz="1400" dirty="0">
                  <a:solidFill>
                    <a:schemeClr val="bg1">
                      <a:lumMod val="50000"/>
                    </a:schemeClr>
                  </a:solidFill>
                  <a:latin typeface="Arial" panose="020B0604020202020204" pitchFamily="34" charset="0"/>
                  <a:cs typeface="Arial" panose="020B0604020202020204" pitchFamily="34" charset="0"/>
                </a:rPr>
                <a:t>7</a:t>
              </a:r>
            </a:p>
          </p:txBody>
        </p:sp>
        <p:sp>
          <p:nvSpPr>
            <p:cNvPr id="10" name="TextBox 9">
              <a:extLst>
                <a:ext uri="{FF2B5EF4-FFF2-40B4-BE49-F238E27FC236}">
                  <a16:creationId xmlns:a16="http://schemas.microsoft.com/office/drawing/2014/main" id="{F1851B4A-24A1-444E-A3BB-A1DD3D83E010}"/>
                </a:ext>
              </a:extLst>
            </p:cNvPr>
            <p:cNvSpPr txBox="1"/>
            <p:nvPr/>
          </p:nvSpPr>
          <p:spPr>
            <a:xfrm>
              <a:off x="2769400" y="993457"/>
              <a:ext cx="137730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relative NSAF values</a:t>
              </a:r>
            </a:p>
          </p:txBody>
        </p:sp>
        <p:sp>
          <p:nvSpPr>
            <p:cNvPr id="11" name="TextBox 10">
              <a:extLst>
                <a:ext uri="{FF2B5EF4-FFF2-40B4-BE49-F238E27FC236}">
                  <a16:creationId xmlns:a16="http://schemas.microsoft.com/office/drawing/2014/main" id="{F060A5A1-7D61-524F-873A-76BA7480BF63}"/>
                </a:ext>
              </a:extLst>
            </p:cNvPr>
            <p:cNvSpPr txBox="1"/>
            <p:nvPr/>
          </p:nvSpPr>
          <p:spPr>
            <a:xfrm>
              <a:off x="9024542" y="1192693"/>
              <a:ext cx="5004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protein</a:t>
              </a:r>
            </a:p>
          </p:txBody>
        </p:sp>
        <p:sp>
          <p:nvSpPr>
            <p:cNvPr id="12" name="TextBox 11">
              <a:extLst>
                <a:ext uri="{FF2B5EF4-FFF2-40B4-BE49-F238E27FC236}">
                  <a16:creationId xmlns:a16="http://schemas.microsoft.com/office/drawing/2014/main" id="{56EA76A6-C8DF-AB45-B7DE-A8A7E8CEDD14}"/>
                </a:ext>
              </a:extLst>
            </p:cNvPr>
            <p:cNvSpPr txBox="1"/>
            <p:nvPr/>
          </p:nvSpPr>
          <p:spPr>
            <a:xfrm>
              <a:off x="4885150" y="491738"/>
              <a:ext cx="292900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Proteins affected by time</a:t>
              </a:r>
            </a:p>
          </p:txBody>
        </p:sp>
        <p:sp>
          <p:nvSpPr>
            <p:cNvPr id="13" name="Rectangle 12">
              <a:extLst>
                <a:ext uri="{FF2B5EF4-FFF2-40B4-BE49-F238E27FC236}">
                  <a16:creationId xmlns:a16="http://schemas.microsoft.com/office/drawing/2014/main" id="{58B00DB5-BC65-DB41-98C0-1D7F33C2C1DA}"/>
                </a:ext>
              </a:extLst>
            </p:cNvPr>
            <p:cNvSpPr/>
            <p:nvPr/>
          </p:nvSpPr>
          <p:spPr>
            <a:xfrm>
              <a:off x="5199068" y="1352809"/>
              <a:ext cx="733999" cy="4972833"/>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4A2F42-9B0C-6347-A5CE-BD42F8CFACB3}"/>
                </a:ext>
              </a:extLst>
            </p:cNvPr>
            <p:cNvSpPr/>
            <p:nvPr/>
          </p:nvSpPr>
          <p:spPr>
            <a:xfrm>
              <a:off x="5953861" y="1352808"/>
              <a:ext cx="691779" cy="4972833"/>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FC7B93-5269-9849-BBD0-C7D76F9D1719}"/>
                </a:ext>
              </a:extLst>
            </p:cNvPr>
            <p:cNvSpPr/>
            <p:nvPr/>
          </p:nvSpPr>
          <p:spPr>
            <a:xfrm>
              <a:off x="7461153" y="1352807"/>
              <a:ext cx="708371" cy="4972833"/>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AECF428-B1E3-2E44-9532-90360DEAED2A}"/>
                </a:ext>
              </a:extLst>
            </p:cNvPr>
            <p:cNvSpPr/>
            <p:nvPr/>
          </p:nvSpPr>
          <p:spPr>
            <a:xfrm>
              <a:off x="6679968" y="1352807"/>
              <a:ext cx="749532" cy="4972833"/>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E6CB4-4A30-2543-B44F-F04B69553A69}"/>
                </a:ext>
              </a:extLst>
            </p:cNvPr>
            <p:cNvSpPr/>
            <p:nvPr/>
          </p:nvSpPr>
          <p:spPr>
            <a:xfrm>
              <a:off x="8193983" y="1352806"/>
              <a:ext cx="776332" cy="4972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44770AD-342E-3B49-A813-999B7AC0B44D}"/>
                </a:ext>
              </a:extLst>
            </p:cNvPr>
            <p:cNvSpPr txBox="1"/>
            <p:nvPr/>
          </p:nvSpPr>
          <p:spPr>
            <a:xfrm>
              <a:off x="6867340" y="1080794"/>
              <a:ext cx="28405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9</a:t>
              </a:r>
            </a:p>
          </p:txBody>
        </p:sp>
        <p:sp>
          <p:nvSpPr>
            <p:cNvPr id="19" name="TextBox 18">
              <a:extLst>
                <a:ext uri="{FF2B5EF4-FFF2-40B4-BE49-F238E27FC236}">
                  <a16:creationId xmlns:a16="http://schemas.microsoft.com/office/drawing/2014/main" id="{BBCA0E79-8535-5046-99CB-A71C45541D63}"/>
                </a:ext>
              </a:extLst>
            </p:cNvPr>
            <p:cNvSpPr txBox="1"/>
            <p:nvPr/>
          </p:nvSpPr>
          <p:spPr>
            <a:xfrm>
              <a:off x="4655367" y="1080794"/>
              <a:ext cx="284052" cy="307777"/>
            </a:xfrm>
            <a:prstGeom prst="rect">
              <a:avLst/>
            </a:prstGeom>
            <a:noFill/>
          </p:spPr>
          <p:txBody>
            <a:bodyPr wrap="none" rtlCol="0">
              <a:spAutoFit/>
            </a:bodyPr>
            <a:lstStyle/>
            <a:p>
              <a:r>
                <a:rPr lang="en-US" sz="1400" dirty="0">
                  <a:solidFill>
                    <a:schemeClr val="bg1">
                      <a:lumMod val="75000"/>
                    </a:schemeClr>
                  </a:solidFill>
                  <a:latin typeface="Arial" panose="020B0604020202020204" pitchFamily="34" charset="0"/>
                  <a:cs typeface="Arial" panose="020B0604020202020204" pitchFamily="34" charset="0"/>
                </a:rPr>
                <a:t>3</a:t>
              </a:r>
            </a:p>
          </p:txBody>
        </p:sp>
        <p:sp>
          <p:nvSpPr>
            <p:cNvPr id="4" name="TextBox 3">
              <a:extLst>
                <a:ext uri="{FF2B5EF4-FFF2-40B4-BE49-F238E27FC236}">
                  <a16:creationId xmlns:a16="http://schemas.microsoft.com/office/drawing/2014/main" id="{F2625021-BBA0-724B-946E-1477DCFC2A83}"/>
                </a:ext>
              </a:extLst>
            </p:cNvPr>
            <p:cNvSpPr txBox="1"/>
            <p:nvPr/>
          </p:nvSpPr>
          <p:spPr>
            <a:xfrm>
              <a:off x="4079400" y="1080794"/>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21" name="TextBox 20">
              <a:extLst>
                <a:ext uri="{FF2B5EF4-FFF2-40B4-BE49-F238E27FC236}">
                  <a16:creationId xmlns:a16="http://schemas.microsoft.com/office/drawing/2014/main" id="{C72B79E3-9B83-9E4D-BEEB-6D04E58E5187}"/>
                </a:ext>
              </a:extLst>
            </p:cNvPr>
            <p:cNvSpPr txBox="1"/>
            <p:nvPr/>
          </p:nvSpPr>
          <p:spPr>
            <a:xfrm>
              <a:off x="7623018" y="1080794"/>
              <a:ext cx="370101" cy="307777"/>
            </a:xfrm>
            <a:prstGeom prst="rect">
              <a:avLst/>
            </a:prstGeom>
            <a:noFill/>
          </p:spPr>
          <p:txBody>
            <a:bodyPr wrap="none" rtlCol="0">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11</a:t>
              </a:r>
            </a:p>
          </p:txBody>
        </p:sp>
        <p:sp>
          <p:nvSpPr>
            <p:cNvPr id="22" name="TextBox 21">
              <a:extLst>
                <a:ext uri="{FF2B5EF4-FFF2-40B4-BE49-F238E27FC236}">
                  <a16:creationId xmlns:a16="http://schemas.microsoft.com/office/drawing/2014/main" id="{999C18C0-60C4-B84A-B76D-C76D607AA0B4}"/>
                </a:ext>
              </a:extLst>
            </p:cNvPr>
            <p:cNvSpPr txBox="1"/>
            <p:nvPr/>
          </p:nvSpPr>
          <p:spPr>
            <a:xfrm>
              <a:off x="8397098" y="108079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13</a:t>
              </a:r>
            </a:p>
          </p:txBody>
        </p:sp>
        <p:sp>
          <p:nvSpPr>
            <p:cNvPr id="24" name="TextBox 23">
              <a:extLst>
                <a:ext uri="{FF2B5EF4-FFF2-40B4-BE49-F238E27FC236}">
                  <a16:creationId xmlns:a16="http://schemas.microsoft.com/office/drawing/2014/main" id="{559D378F-2250-EE4F-80D3-D18DF29BF6CB}"/>
                </a:ext>
              </a:extLst>
            </p:cNvPr>
            <p:cNvSpPr txBox="1"/>
            <p:nvPr/>
          </p:nvSpPr>
          <p:spPr>
            <a:xfrm>
              <a:off x="6306357" y="875650"/>
              <a:ext cx="53412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Days</a:t>
              </a:r>
            </a:p>
          </p:txBody>
        </p:sp>
      </p:grpSp>
      <p:pic>
        <p:nvPicPr>
          <p:cNvPr id="23" name="Picture 22">
            <a:extLst>
              <a:ext uri="{FF2B5EF4-FFF2-40B4-BE49-F238E27FC236}">
                <a16:creationId xmlns:a16="http://schemas.microsoft.com/office/drawing/2014/main" id="{C85DC21E-3BB6-5444-A95D-B5A328AEBD18}"/>
              </a:ext>
            </a:extLst>
          </p:cNvPr>
          <p:cNvPicPr>
            <a:picLocks noChangeAspect="1"/>
          </p:cNvPicPr>
          <p:nvPr/>
        </p:nvPicPr>
        <p:blipFill>
          <a:blip r:embed="rId4"/>
          <a:stretch>
            <a:fillRect/>
          </a:stretch>
        </p:blipFill>
        <p:spPr>
          <a:xfrm>
            <a:off x="36029" y="3119560"/>
            <a:ext cx="2705542" cy="1932530"/>
          </a:xfrm>
          <a:prstGeom prst="rect">
            <a:avLst/>
          </a:prstGeom>
        </p:spPr>
      </p:pic>
      <p:pic>
        <p:nvPicPr>
          <p:cNvPr id="26" name="Picture 25">
            <a:extLst>
              <a:ext uri="{FF2B5EF4-FFF2-40B4-BE49-F238E27FC236}">
                <a16:creationId xmlns:a16="http://schemas.microsoft.com/office/drawing/2014/main" id="{8D1E40E0-EB2F-C045-BC1E-72AA171A1F52}"/>
              </a:ext>
            </a:extLst>
          </p:cNvPr>
          <p:cNvPicPr>
            <a:picLocks noChangeAspect="1"/>
          </p:cNvPicPr>
          <p:nvPr/>
        </p:nvPicPr>
        <p:blipFill>
          <a:blip r:embed="rId5"/>
          <a:stretch>
            <a:fillRect/>
          </a:stretch>
        </p:blipFill>
        <p:spPr>
          <a:xfrm>
            <a:off x="32863" y="5040352"/>
            <a:ext cx="2544707" cy="1817648"/>
          </a:xfrm>
          <a:prstGeom prst="rect">
            <a:avLst/>
          </a:prstGeom>
        </p:spPr>
      </p:pic>
      <p:pic>
        <p:nvPicPr>
          <p:cNvPr id="28" name="Picture 27">
            <a:extLst>
              <a:ext uri="{FF2B5EF4-FFF2-40B4-BE49-F238E27FC236}">
                <a16:creationId xmlns:a16="http://schemas.microsoft.com/office/drawing/2014/main" id="{E3C6609F-FC6C-F14B-ADA2-3E82593F1DFF}"/>
              </a:ext>
            </a:extLst>
          </p:cNvPr>
          <p:cNvPicPr>
            <a:picLocks noChangeAspect="1"/>
          </p:cNvPicPr>
          <p:nvPr/>
        </p:nvPicPr>
        <p:blipFill>
          <a:blip r:embed="rId6"/>
          <a:stretch>
            <a:fillRect/>
          </a:stretch>
        </p:blipFill>
        <p:spPr>
          <a:xfrm>
            <a:off x="2593396" y="5031897"/>
            <a:ext cx="2650210" cy="1893007"/>
          </a:xfrm>
          <a:prstGeom prst="rect">
            <a:avLst/>
          </a:prstGeom>
        </p:spPr>
      </p:pic>
      <p:pic>
        <p:nvPicPr>
          <p:cNvPr id="30" name="Picture 29">
            <a:extLst>
              <a:ext uri="{FF2B5EF4-FFF2-40B4-BE49-F238E27FC236}">
                <a16:creationId xmlns:a16="http://schemas.microsoft.com/office/drawing/2014/main" id="{77D655F5-18CA-0542-BFC4-A37433C60F5F}"/>
              </a:ext>
            </a:extLst>
          </p:cNvPr>
          <p:cNvPicPr>
            <a:picLocks noChangeAspect="1"/>
          </p:cNvPicPr>
          <p:nvPr/>
        </p:nvPicPr>
        <p:blipFill>
          <a:blip r:embed="rId7"/>
          <a:stretch>
            <a:fillRect/>
          </a:stretch>
        </p:blipFill>
        <p:spPr>
          <a:xfrm>
            <a:off x="241852" y="162339"/>
            <a:ext cx="3919331" cy="2799522"/>
          </a:xfrm>
          <a:prstGeom prst="rect">
            <a:avLst/>
          </a:prstGeom>
        </p:spPr>
      </p:pic>
      <p:sp>
        <p:nvSpPr>
          <p:cNvPr id="31" name="TextBox 30">
            <a:extLst>
              <a:ext uri="{FF2B5EF4-FFF2-40B4-BE49-F238E27FC236}">
                <a16:creationId xmlns:a16="http://schemas.microsoft.com/office/drawing/2014/main" id="{095CAE7B-8C50-3D41-BF71-4A7AF3325ADE}"/>
              </a:ext>
            </a:extLst>
          </p:cNvPr>
          <p:cNvSpPr txBox="1"/>
          <p:nvPr/>
        </p:nvSpPr>
        <p:spPr>
          <a:xfrm>
            <a:off x="1907375" y="5025123"/>
            <a:ext cx="1430200" cy="369332"/>
          </a:xfrm>
          <a:prstGeom prst="rect">
            <a:avLst/>
          </a:prstGeom>
          <a:noFill/>
        </p:spPr>
        <p:txBody>
          <a:bodyPr wrap="none" rtlCol="0">
            <a:spAutoFit/>
          </a:bodyPr>
          <a:lstStyle/>
          <a:p>
            <a:r>
              <a:rPr lang="en-US" dirty="0"/>
              <a:t>PC2 loadings </a:t>
            </a:r>
          </a:p>
        </p:txBody>
      </p:sp>
      <p:sp>
        <p:nvSpPr>
          <p:cNvPr id="32" name="TextBox 31">
            <a:extLst>
              <a:ext uri="{FF2B5EF4-FFF2-40B4-BE49-F238E27FC236}">
                <a16:creationId xmlns:a16="http://schemas.microsoft.com/office/drawing/2014/main" id="{ADCA6D3A-3FE4-2746-BF69-9EA228EF006D}"/>
              </a:ext>
            </a:extLst>
          </p:cNvPr>
          <p:cNvSpPr txBox="1"/>
          <p:nvPr/>
        </p:nvSpPr>
        <p:spPr>
          <a:xfrm>
            <a:off x="1992360" y="3090142"/>
            <a:ext cx="1430200" cy="369332"/>
          </a:xfrm>
          <a:prstGeom prst="rect">
            <a:avLst/>
          </a:prstGeom>
          <a:noFill/>
        </p:spPr>
        <p:txBody>
          <a:bodyPr wrap="none" rtlCol="0">
            <a:spAutoFit/>
          </a:bodyPr>
          <a:lstStyle/>
          <a:p>
            <a:r>
              <a:rPr lang="en-US" dirty="0"/>
              <a:t>PC1 loadings </a:t>
            </a:r>
          </a:p>
        </p:txBody>
      </p:sp>
      <p:cxnSp>
        <p:nvCxnSpPr>
          <p:cNvPr id="33" name="Straight Connector 32">
            <a:extLst>
              <a:ext uri="{FF2B5EF4-FFF2-40B4-BE49-F238E27FC236}">
                <a16:creationId xmlns:a16="http://schemas.microsoft.com/office/drawing/2014/main" id="{0C197F6A-AA18-1847-9D5A-F55DCC2435F6}"/>
              </a:ext>
            </a:extLst>
          </p:cNvPr>
          <p:cNvCxnSpPr>
            <a:cxnSpLocks/>
          </p:cNvCxnSpPr>
          <p:nvPr/>
        </p:nvCxnSpPr>
        <p:spPr>
          <a:xfrm>
            <a:off x="271921" y="3522934"/>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C118210-2049-6948-A9EA-85D158EFCA7A}"/>
              </a:ext>
            </a:extLst>
          </p:cNvPr>
          <p:cNvSpPr txBox="1"/>
          <p:nvPr/>
        </p:nvSpPr>
        <p:spPr>
          <a:xfrm>
            <a:off x="1500215" y="3478267"/>
            <a:ext cx="507476"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5" name="Straight Connector 34">
            <a:extLst>
              <a:ext uri="{FF2B5EF4-FFF2-40B4-BE49-F238E27FC236}">
                <a16:creationId xmlns:a16="http://schemas.microsoft.com/office/drawing/2014/main" id="{75BDC7A6-D794-194D-B3D5-90BE2C899B0B}"/>
              </a:ext>
            </a:extLst>
          </p:cNvPr>
          <p:cNvCxnSpPr>
            <a:cxnSpLocks/>
          </p:cNvCxnSpPr>
          <p:nvPr/>
        </p:nvCxnSpPr>
        <p:spPr>
          <a:xfrm>
            <a:off x="192620" y="6372351"/>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AFE2FE7-4C1A-3E47-A15F-542BA741DE73}"/>
              </a:ext>
            </a:extLst>
          </p:cNvPr>
          <p:cNvSpPr txBox="1"/>
          <p:nvPr/>
        </p:nvSpPr>
        <p:spPr>
          <a:xfrm>
            <a:off x="1498120" y="6216748"/>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7" name="Straight Connector 36">
            <a:extLst>
              <a:ext uri="{FF2B5EF4-FFF2-40B4-BE49-F238E27FC236}">
                <a16:creationId xmlns:a16="http://schemas.microsoft.com/office/drawing/2014/main" id="{EAEC9DF4-1092-FE42-9288-A91C01DC364D}"/>
              </a:ext>
            </a:extLst>
          </p:cNvPr>
          <p:cNvCxnSpPr>
            <a:cxnSpLocks/>
          </p:cNvCxnSpPr>
          <p:nvPr/>
        </p:nvCxnSpPr>
        <p:spPr>
          <a:xfrm>
            <a:off x="2801809" y="4542788"/>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BA6EB7-A8F6-C540-A0F7-4710F08B803C}"/>
              </a:ext>
            </a:extLst>
          </p:cNvPr>
          <p:cNvSpPr txBox="1"/>
          <p:nvPr/>
        </p:nvSpPr>
        <p:spPr>
          <a:xfrm>
            <a:off x="4107309" y="4387185"/>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9" name="Straight Connector 38">
            <a:extLst>
              <a:ext uri="{FF2B5EF4-FFF2-40B4-BE49-F238E27FC236}">
                <a16:creationId xmlns:a16="http://schemas.microsoft.com/office/drawing/2014/main" id="{45CC4170-1B28-0043-B81D-BABA917E81E5}"/>
              </a:ext>
            </a:extLst>
          </p:cNvPr>
          <p:cNvCxnSpPr>
            <a:cxnSpLocks/>
          </p:cNvCxnSpPr>
          <p:nvPr/>
        </p:nvCxnSpPr>
        <p:spPr>
          <a:xfrm>
            <a:off x="2819410" y="5458469"/>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9A9A083-14D8-F546-B187-7B290038646D}"/>
              </a:ext>
            </a:extLst>
          </p:cNvPr>
          <p:cNvSpPr txBox="1"/>
          <p:nvPr/>
        </p:nvSpPr>
        <p:spPr>
          <a:xfrm>
            <a:off x="4032283" y="5414376"/>
            <a:ext cx="536979"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Tree>
    <p:extLst>
      <p:ext uri="{BB962C8B-B14F-4D97-AF65-F5344CB8AC3E}">
        <p14:creationId xmlns:p14="http://schemas.microsoft.com/office/powerpoint/2010/main" val="84123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AD02D2-78CA-7945-85BF-0647D121C50D}"/>
              </a:ext>
            </a:extLst>
          </p:cNvPr>
          <p:cNvPicPr>
            <a:picLocks noChangeAspect="1"/>
          </p:cNvPicPr>
          <p:nvPr/>
        </p:nvPicPr>
        <p:blipFill>
          <a:blip r:embed="rId2"/>
          <a:stretch>
            <a:fillRect/>
          </a:stretch>
        </p:blipFill>
        <p:spPr>
          <a:xfrm>
            <a:off x="4750720" y="0"/>
            <a:ext cx="6858000" cy="6858000"/>
          </a:xfrm>
          <a:prstGeom prst="rect">
            <a:avLst/>
          </a:prstGeom>
        </p:spPr>
      </p:pic>
      <p:sp>
        <p:nvSpPr>
          <p:cNvPr id="12" name="TextBox 11">
            <a:extLst>
              <a:ext uri="{FF2B5EF4-FFF2-40B4-BE49-F238E27FC236}">
                <a16:creationId xmlns:a16="http://schemas.microsoft.com/office/drawing/2014/main" id="{56EA76A6-C8DF-AB45-B7DE-A8A7E8CEDD14}"/>
              </a:ext>
            </a:extLst>
          </p:cNvPr>
          <p:cNvSpPr txBox="1"/>
          <p:nvPr/>
        </p:nvSpPr>
        <p:spPr>
          <a:xfrm>
            <a:off x="6428884" y="491738"/>
            <a:ext cx="576311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Proteins affected by time x temperature interaction</a:t>
            </a:r>
          </a:p>
        </p:txBody>
      </p:sp>
      <p:sp>
        <p:nvSpPr>
          <p:cNvPr id="13" name="Rectangle 12">
            <a:extLst>
              <a:ext uri="{FF2B5EF4-FFF2-40B4-BE49-F238E27FC236}">
                <a16:creationId xmlns:a16="http://schemas.microsoft.com/office/drawing/2014/main" id="{F59AF874-AA23-854E-9A57-FB7DD2A3AA0A}"/>
              </a:ext>
            </a:extLst>
          </p:cNvPr>
          <p:cNvSpPr/>
          <p:nvPr/>
        </p:nvSpPr>
        <p:spPr>
          <a:xfrm>
            <a:off x="6499683" y="1352810"/>
            <a:ext cx="759139" cy="497283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TextBox 13">
            <a:extLst>
              <a:ext uri="{FF2B5EF4-FFF2-40B4-BE49-F238E27FC236}">
                <a16:creationId xmlns:a16="http://schemas.microsoft.com/office/drawing/2014/main" id="{FD1710EA-E36F-F54A-A3AE-DD400DF73478}"/>
              </a:ext>
            </a:extLst>
          </p:cNvPr>
          <p:cNvSpPr txBox="1"/>
          <p:nvPr/>
        </p:nvSpPr>
        <p:spPr>
          <a:xfrm>
            <a:off x="7492098" y="1080794"/>
            <a:ext cx="284052" cy="307777"/>
          </a:xfrm>
          <a:prstGeom prst="rect">
            <a:avLst/>
          </a:prstGeom>
          <a:noFill/>
        </p:spPr>
        <p:txBody>
          <a:bodyPr wrap="none" rtlCol="0">
            <a:spAutoFit/>
          </a:bodyPr>
          <a:lstStyle/>
          <a:p>
            <a:r>
              <a:rPr lang="en-US" sz="1400" dirty="0">
                <a:solidFill>
                  <a:schemeClr val="bg1">
                    <a:lumMod val="65000"/>
                  </a:schemeClr>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E30DB603-300A-9B4C-9D02-652164DA6F3E}"/>
              </a:ext>
            </a:extLst>
          </p:cNvPr>
          <p:cNvSpPr txBox="1"/>
          <p:nvPr/>
        </p:nvSpPr>
        <p:spPr>
          <a:xfrm>
            <a:off x="8218205" y="1080794"/>
            <a:ext cx="284052" cy="307777"/>
          </a:xfrm>
          <a:prstGeom prst="rect">
            <a:avLst/>
          </a:prstGeom>
          <a:noFill/>
        </p:spPr>
        <p:txBody>
          <a:bodyPr wrap="none" rtlCol="0">
            <a:spAutoFit/>
          </a:bodyPr>
          <a:lstStyle/>
          <a:p>
            <a:r>
              <a:rPr lang="en-US" sz="1400" dirty="0">
                <a:solidFill>
                  <a:schemeClr val="bg1">
                    <a:lumMod val="50000"/>
                  </a:schemeClr>
                </a:solidFill>
                <a:latin typeface="Arial" panose="020B0604020202020204" pitchFamily="34" charset="0"/>
                <a:cs typeface="Arial" panose="020B0604020202020204" pitchFamily="34" charset="0"/>
              </a:rPr>
              <a:t>7</a:t>
            </a:r>
          </a:p>
        </p:txBody>
      </p:sp>
      <p:sp>
        <p:nvSpPr>
          <p:cNvPr id="16" name="TextBox 15">
            <a:extLst>
              <a:ext uri="{FF2B5EF4-FFF2-40B4-BE49-F238E27FC236}">
                <a16:creationId xmlns:a16="http://schemas.microsoft.com/office/drawing/2014/main" id="{A34EF4F3-1754-8246-9102-A652E0F208D3}"/>
              </a:ext>
            </a:extLst>
          </p:cNvPr>
          <p:cNvSpPr txBox="1"/>
          <p:nvPr/>
        </p:nvSpPr>
        <p:spPr>
          <a:xfrm>
            <a:off x="4853120" y="993457"/>
            <a:ext cx="137730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relative NSAF values</a:t>
            </a:r>
          </a:p>
        </p:txBody>
      </p:sp>
      <p:sp>
        <p:nvSpPr>
          <p:cNvPr id="17" name="TextBox 16">
            <a:extLst>
              <a:ext uri="{FF2B5EF4-FFF2-40B4-BE49-F238E27FC236}">
                <a16:creationId xmlns:a16="http://schemas.microsoft.com/office/drawing/2014/main" id="{3912B40A-6045-9048-94C6-63AAAE647599}"/>
              </a:ext>
            </a:extLst>
          </p:cNvPr>
          <p:cNvSpPr txBox="1"/>
          <p:nvPr/>
        </p:nvSpPr>
        <p:spPr>
          <a:xfrm>
            <a:off x="11108262" y="1192693"/>
            <a:ext cx="5004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protein</a:t>
            </a:r>
          </a:p>
        </p:txBody>
      </p:sp>
      <p:sp>
        <p:nvSpPr>
          <p:cNvPr id="18" name="Rectangle 17">
            <a:extLst>
              <a:ext uri="{FF2B5EF4-FFF2-40B4-BE49-F238E27FC236}">
                <a16:creationId xmlns:a16="http://schemas.microsoft.com/office/drawing/2014/main" id="{27849AA0-29E7-424C-AFC5-19CA933EE6BD}"/>
              </a:ext>
            </a:extLst>
          </p:cNvPr>
          <p:cNvSpPr/>
          <p:nvPr/>
        </p:nvSpPr>
        <p:spPr>
          <a:xfrm>
            <a:off x="7282788" y="1352809"/>
            <a:ext cx="733999" cy="4972833"/>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280C90-7BAB-CA4E-90BA-DFA9BF7E87AA}"/>
              </a:ext>
            </a:extLst>
          </p:cNvPr>
          <p:cNvSpPr/>
          <p:nvPr/>
        </p:nvSpPr>
        <p:spPr>
          <a:xfrm>
            <a:off x="8037581" y="1352808"/>
            <a:ext cx="691779" cy="4972833"/>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F6D0567-2097-4F44-98E1-4102E25006DC}"/>
              </a:ext>
            </a:extLst>
          </p:cNvPr>
          <p:cNvSpPr/>
          <p:nvPr/>
        </p:nvSpPr>
        <p:spPr>
          <a:xfrm>
            <a:off x="9544873" y="1352807"/>
            <a:ext cx="708371" cy="4972833"/>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BD6A3F-10AA-AC4F-88CA-32D5249F6FB4}"/>
              </a:ext>
            </a:extLst>
          </p:cNvPr>
          <p:cNvSpPr/>
          <p:nvPr/>
        </p:nvSpPr>
        <p:spPr>
          <a:xfrm>
            <a:off x="8763688" y="1352807"/>
            <a:ext cx="749532" cy="4972833"/>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96F04CC-CDAA-5348-AA5A-714B7E6F3BCB}"/>
              </a:ext>
            </a:extLst>
          </p:cNvPr>
          <p:cNvSpPr/>
          <p:nvPr/>
        </p:nvSpPr>
        <p:spPr>
          <a:xfrm>
            <a:off x="10277703" y="1352806"/>
            <a:ext cx="776332" cy="4972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D96C21C-0355-3843-8187-8055BFD209E0}"/>
              </a:ext>
            </a:extLst>
          </p:cNvPr>
          <p:cNvSpPr txBox="1"/>
          <p:nvPr/>
        </p:nvSpPr>
        <p:spPr>
          <a:xfrm>
            <a:off x="8951060" y="1080794"/>
            <a:ext cx="28405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9</a:t>
            </a:r>
          </a:p>
        </p:txBody>
      </p:sp>
      <p:sp>
        <p:nvSpPr>
          <p:cNvPr id="24" name="TextBox 23">
            <a:extLst>
              <a:ext uri="{FF2B5EF4-FFF2-40B4-BE49-F238E27FC236}">
                <a16:creationId xmlns:a16="http://schemas.microsoft.com/office/drawing/2014/main" id="{B9071769-DDD4-0543-AE7B-A340291FF8EF}"/>
              </a:ext>
            </a:extLst>
          </p:cNvPr>
          <p:cNvSpPr txBox="1"/>
          <p:nvPr/>
        </p:nvSpPr>
        <p:spPr>
          <a:xfrm>
            <a:off x="6739087" y="1080794"/>
            <a:ext cx="284052" cy="307777"/>
          </a:xfrm>
          <a:prstGeom prst="rect">
            <a:avLst/>
          </a:prstGeom>
          <a:noFill/>
        </p:spPr>
        <p:txBody>
          <a:bodyPr wrap="none" rtlCol="0">
            <a:spAutoFit/>
          </a:bodyPr>
          <a:lstStyle/>
          <a:p>
            <a:r>
              <a:rPr lang="en-US" sz="1400" dirty="0">
                <a:solidFill>
                  <a:schemeClr val="bg1">
                    <a:lumMod val="75000"/>
                  </a:schemeClr>
                </a:solidFill>
                <a:latin typeface="Arial" panose="020B0604020202020204" pitchFamily="34" charset="0"/>
                <a:cs typeface="Arial" panose="020B0604020202020204" pitchFamily="34" charset="0"/>
              </a:rPr>
              <a:t>3</a:t>
            </a:r>
          </a:p>
        </p:txBody>
      </p:sp>
      <p:sp>
        <p:nvSpPr>
          <p:cNvPr id="25" name="TextBox 24">
            <a:extLst>
              <a:ext uri="{FF2B5EF4-FFF2-40B4-BE49-F238E27FC236}">
                <a16:creationId xmlns:a16="http://schemas.microsoft.com/office/drawing/2014/main" id="{35B17BD2-14D5-5E4A-B438-CE364F9CEDD1}"/>
              </a:ext>
            </a:extLst>
          </p:cNvPr>
          <p:cNvSpPr txBox="1"/>
          <p:nvPr/>
        </p:nvSpPr>
        <p:spPr>
          <a:xfrm>
            <a:off x="6163120" y="1080794"/>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26" name="TextBox 25">
            <a:extLst>
              <a:ext uri="{FF2B5EF4-FFF2-40B4-BE49-F238E27FC236}">
                <a16:creationId xmlns:a16="http://schemas.microsoft.com/office/drawing/2014/main" id="{01B96738-B0BB-FD48-A146-EAB7E7B2FEA7}"/>
              </a:ext>
            </a:extLst>
          </p:cNvPr>
          <p:cNvSpPr txBox="1"/>
          <p:nvPr/>
        </p:nvSpPr>
        <p:spPr>
          <a:xfrm>
            <a:off x="9706738" y="1080794"/>
            <a:ext cx="370101" cy="307777"/>
          </a:xfrm>
          <a:prstGeom prst="rect">
            <a:avLst/>
          </a:prstGeom>
          <a:noFill/>
        </p:spPr>
        <p:txBody>
          <a:bodyPr wrap="none" rtlCol="0">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11</a:t>
            </a:r>
          </a:p>
        </p:txBody>
      </p:sp>
      <p:sp>
        <p:nvSpPr>
          <p:cNvPr id="27" name="TextBox 26">
            <a:extLst>
              <a:ext uri="{FF2B5EF4-FFF2-40B4-BE49-F238E27FC236}">
                <a16:creationId xmlns:a16="http://schemas.microsoft.com/office/drawing/2014/main" id="{0B74D852-61C1-8C42-BA5F-58EB09157F76}"/>
              </a:ext>
            </a:extLst>
          </p:cNvPr>
          <p:cNvSpPr txBox="1"/>
          <p:nvPr/>
        </p:nvSpPr>
        <p:spPr>
          <a:xfrm>
            <a:off x="10480818" y="108079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13</a:t>
            </a:r>
          </a:p>
        </p:txBody>
      </p:sp>
      <p:sp>
        <p:nvSpPr>
          <p:cNvPr id="28" name="TextBox 27">
            <a:extLst>
              <a:ext uri="{FF2B5EF4-FFF2-40B4-BE49-F238E27FC236}">
                <a16:creationId xmlns:a16="http://schemas.microsoft.com/office/drawing/2014/main" id="{76323A36-1718-684A-A52B-BE25C6F4C1E8}"/>
              </a:ext>
            </a:extLst>
          </p:cNvPr>
          <p:cNvSpPr txBox="1"/>
          <p:nvPr/>
        </p:nvSpPr>
        <p:spPr>
          <a:xfrm>
            <a:off x="8390077" y="875650"/>
            <a:ext cx="53412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Days</a:t>
            </a:r>
          </a:p>
        </p:txBody>
      </p:sp>
      <p:pic>
        <p:nvPicPr>
          <p:cNvPr id="4" name="Picture 3">
            <a:extLst>
              <a:ext uri="{FF2B5EF4-FFF2-40B4-BE49-F238E27FC236}">
                <a16:creationId xmlns:a16="http://schemas.microsoft.com/office/drawing/2014/main" id="{ECC08E23-C2E1-8640-9B03-64DBB1B15323}"/>
              </a:ext>
            </a:extLst>
          </p:cNvPr>
          <p:cNvPicPr>
            <a:picLocks noChangeAspect="1"/>
          </p:cNvPicPr>
          <p:nvPr/>
        </p:nvPicPr>
        <p:blipFill>
          <a:blip r:embed="rId3"/>
          <a:stretch>
            <a:fillRect/>
          </a:stretch>
        </p:blipFill>
        <p:spPr>
          <a:xfrm>
            <a:off x="2358323" y="3164912"/>
            <a:ext cx="2353018" cy="1680727"/>
          </a:xfrm>
          <a:prstGeom prst="rect">
            <a:avLst/>
          </a:prstGeom>
        </p:spPr>
      </p:pic>
      <p:pic>
        <p:nvPicPr>
          <p:cNvPr id="6" name="Picture 5">
            <a:extLst>
              <a:ext uri="{FF2B5EF4-FFF2-40B4-BE49-F238E27FC236}">
                <a16:creationId xmlns:a16="http://schemas.microsoft.com/office/drawing/2014/main" id="{8C55348A-52AF-2840-8D36-AA2831271A04}"/>
              </a:ext>
            </a:extLst>
          </p:cNvPr>
          <p:cNvPicPr>
            <a:picLocks noChangeAspect="1"/>
          </p:cNvPicPr>
          <p:nvPr/>
        </p:nvPicPr>
        <p:blipFill>
          <a:blip r:embed="rId4"/>
          <a:stretch>
            <a:fillRect/>
          </a:stretch>
        </p:blipFill>
        <p:spPr>
          <a:xfrm>
            <a:off x="92254" y="3171681"/>
            <a:ext cx="2343541" cy="1673958"/>
          </a:xfrm>
          <a:prstGeom prst="rect">
            <a:avLst/>
          </a:prstGeom>
        </p:spPr>
      </p:pic>
      <p:pic>
        <p:nvPicPr>
          <p:cNvPr id="8" name="Picture 7">
            <a:extLst>
              <a:ext uri="{FF2B5EF4-FFF2-40B4-BE49-F238E27FC236}">
                <a16:creationId xmlns:a16="http://schemas.microsoft.com/office/drawing/2014/main" id="{52FC1CE9-0660-FE41-B54C-5D3D5B1E3F83}"/>
              </a:ext>
            </a:extLst>
          </p:cNvPr>
          <p:cNvPicPr>
            <a:picLocks noChangeAspect="1"/>
          </p:cNvPicPr>
          <p:nvPr/>
        </p:nvPicPr>
        <p:blipFill>
          <a:blip r:embed="rId5"/>
          <a:stretch>
            <a:fillRect/>
          </a:stretch>
        </p:blipFill>
        <p:spPr>
          <a:xfrm>
            <a:off x="2343458" y="4845639"/>
            <a:ext cx="2343541" cy="1673958"/>
          </a:xfrm>
          <a:prstGeom prst="rect">
            <a:avLst/>
          </a:prstGeom>
        </p:spPr>
      </p:pic>
      <p:pic>
        <p:nvPicPr>
          <p:cNvPr id="10" name="Picture 9">
            <a:extLst>
              <a:ext uri="{FF2B5EF4-FFF2-40B4-BE49-F238E27FC236}">
                <a16:creationId xmlns:a16="http://schemas.microsoft.com/office/drawing/2014/main" id="{67950374-EDC6-DC46-BD40-A842C90F2AFC}"/>
              </a:ext>
            </a:extLst>
          </p:cNvPr>
          <p:cNvPicPr>
            <a:picLocks noChangeAspect="1"/>
          </p:cNvPicPr>
          <p:nvPr/>
        </p:nvPicPr>
        <p:blipFill>
          <a:blip r:embed="rId6"/>
          <a:stretch>
            <a:fillRect/>
          </a:stretch>
        </p:blipFill>
        <p:spPr>
          <a:xfrm>
            <a:off x="0" y="4845639"/>
            <a:ext cx="2435795" cy="1739854"/>
          </a:xfrm>
          <a:prstGeom prst="rect">
            <a:avLst/>
          </a:prstGeom>
        </p:spPr>
      </p:pic>
      <p:pic>
        <p:nvPicPr>
          <p:cNvPr id="29" name="Picture 28">
            <a:extLst>
              <a:ext uri="{FF2B5EF4-FFF2-40B4-BE49-F238E27FC236}">
                <a16:creationId xmlns:a16="http://schemas.microsoft.com/office/drawing/2014/main" id="{1DE8F520-2210-6848-B444-2175D696342B}"/>
              </a:ext>
            </a:extLst>
          </p:cNvPr>
          <p:cNvPicPr>
            <a:picLocks noChangeAspect="1"/>
          </p:cNvPicPr>
          <p:nvPr/>
        </p:nvPicPr>
        <p:blipFill>
          <a:blip r:embed="rId7"/>
          <a:stretch>
            <a:fillRect/>
          </a:stretch>
        </p:blipFill>
        <p:spPr>
          <a:xfrm>
            <a:off x="243617" y="135775"/>
            <a:ext cx="4021961" cy="2872829"/>
          </a:xfrm>
          <a:prstGeom prst="rect">
            <a:avLst/>
          </a:prstGeom>
        </p:spPr>
      </p:pic>
      <p:sp>
        <p:nvSpPr>
          <p:cNvPr id="32" name="TextBox 31">
            <a:extLst>
              <a:ext uri="{FF2B5EF4-FFF2-40B4-BE49-F238E27FC236}">
                <a16:creationId xmlns:a16="http://schemas.microsoft.com/office/drawing/2014/main" id="{944BE604-6D4F-414B-9189-497AA1AC6973}"/>
              </a:ext>
            </a:extLst>
          </p:cNvPr>
          <p:cNvSpPr txBox="1"/>
          <p:nvPr/>
        </p:nvSpPr>
        <p:spPr>
          <a:xfrm>
            <a:off x="1720695" y="4757747"/>
            <a:ext cx="1430200" cy="369332"/>
          </a:xfrm>
          <a:prstGeom prst="rect">
            <a:avLst/>
          </a:prstGeom>
          <a:noFill/>
        </p:spPr>
        <p:txBody>
          <a:bodyPr wrap="none" rtlCol="0">
            <a:spAutoFit/>
          </a:bodyPr>
          <a:lstStyle/>
          <a:p>
            <a:r>
              <a:rPr lang="en-US" dirty="0"/>
              <a:t>PC2 loadings </a:t>
            </a:r>
          </a:p>
        </p:txBody>
      </p:sp>
      <p:sp>
        <p:nvSpPr>
          <p:cNvPr id="33" name="TextBox 32">
            <a:extLst>
              <a:ext uri="{FF2B5EF4-FFF2-40B4-BE49-F238E27FC236}">
                <a16:creationId xmlns:a16="http://schemas.microsoft.com/office/drawing/2014/main" id="{6B25AD0B-DF70-424A-909A-16ECB272B47A}"/>
              </a:ext>
            </a:extLst>
          </p:cNvPr>
          <p:cNvSpPr txBox="1"/>
          <p:nvPr/>
        </p:nvSpPr>
        <p:spPr>
          <a:xfrm>
            <a:off x="1760074" y="3040192"/>
            <a:ext cx="1430200" cy="369332"/>
          </a:xfrm>
          <a:prstGeom prst="rect">
            <a:avLst/>
          </a:prstGeom>
          <a:noFill/>
        </p:spPr>
        <p:txBody>
          <a:bodyPr wrap="none" rtlCol="0">
            <a:spAutoFit/>
          </a:bodyPr>
          <a:lstStyle/>
          <a:p>
            <a:r>
              <a:rPr lang="en-US" dirty="0"/>
              <a:t>PC1 loadings </a:t>
            </a:r>
          </a:p>
        </p:txBody>
      </p:sp>
      <p:cxnSp>
        <p:nvCxnSpPr>
          <p:cNvPr id="34" name="Straight Connector 33">
            <a:extLst>
              <a:ext uri="{FF2B5EF4-FFF2-40B4-BE49-F238E27FC236}">
                <a16:creationId xmlns:a16="http://schemas.microsoft.com/office/drawing/2014/main" id="{DF6DB1DE-FFCF-B147-9085-DA09BF6D9A39}"/>
              </a:ext>
            </a:extLst>
          </p:cNvPr>
          <p:cNvCxnSpPr>
            <a:cxnSpLocks/>
          </p:cNvCxnSpPr>
          <p:nvPr/>
        </p:nvCxnSpPr>
        <p:spPr>
          <a:xfrm>
            <a:off x="36946" y="3544692"/>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344BEED-1636-A145-9866-36987A8C3035}"/>
              </a:ext>
            </a:extLst>
          </p:cNvPr>
          <p:cNvSpPr txBox="1"/>
          <p:nvPr/>
        </p:nvSpPr>
        <p:spPr>
          <a:xfrm>
            <a:off x="1267567" y="3502699"/>
            <a:ext cx="507476"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6" name="Straight Connector 35">
            <a:extLst>
              <a:ext uri="{FF2B5EF4-FFF2-40B4-BE49-F238E27FC236}">
                <a16:creationId xmlns:a16="http://schemas.microsoft.com/office/drawing/2014/main" id="{6857F332-8CA1-EE47-9A98-4CB6761AE369}"/>
              </a:ext>
            </a:extLst>
          </p:cNvPr>
          <p:cNvCxnSpPr>
            <a:cxnSpLocks/>
          </p:cNvCxnSpPr>
          <p:nvPr/>
        </p:nvCxnSpPr>
        <p:spPr>
          <a:xfrm>
            <a:off x="2349944" y="6030917"/>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B03C65-6C56-8247-8664-2A4F1B3565EF}"/>
              </a:ext>
            </a:extLst>
          </p:cNvPr>
          <p:cNvSpPr txBox="1"/>
          <p:nvPr/>
        </p:nvSpPr>
        <p:spPr>
          <a:xfrm>
            <a:off x="3655444" y="5875314"/>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8" name="Straight Connector 37">
            <a:extLst>
              <a:ext uri="{FF2B5EF4-FFF2-40B4-BE49-F238E27FC236}">
                <a16:creationId xmlns:a16="http://schemas.microsoft.com/office/drawing/2014/main" id="{6748C6E8-EE2C-734E-9905-693F9E36ADFC}"/>
              </a:ext>
            </a:extLst>
          </p:cNvPr>
          <p:cNvCxnSpPr>
            <a:cxnSpLocks/>
          </p:cNvCxnSpPr>
          <p:nvPr/>
        </p:nvCxnSpPr>
        <p:spPr>
          <a:xfrm>
            <a:off x="77547" y="5242439"/>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C9F1DB5-AE6F-6E4A-86B6-95CE070337F3}"/>
              </a:ext>
            </a:extLst>
          </p:cNvPr>
          <p:cNvSpPr txBox="1"/>
          <p:nvPr/>
        </p:nvSpPr>
        <p:spPr>
          <a:xfrm>
            <a:off x="1290420" y="5198346"/>
            <a:ext cx="536979"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42" name="Straight Connector 41">
            <a:extLst>
              <a:ext uri="{FF2B5EF4-FFF2-40B4-BE49-F238E27FC236}">
                <a16:creationId xmlns:a16="http://schemas.microsoft.com/office/drawing/2014/main" id="{4D7C4164-378C-2345-97B7-EB5699E2B5C2}"/>
              </a:ext>
            </a:extLst>
          </p:cNvPr>
          <p:cNvCxnSpPr>
            <a:cxnSpLocks/>
          </p:cNvCxnSpPr>
          <p:nvPr/>
        </p:nvCxnSpPr>
        <p:spPr>
          <a:xfrm>
            <a:off x="2304096" y="4364808"/>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DAB1353-1643-0542-A653-DD92A47CA4B3}"/>
              </a:ext>
            </a:extLst>
          </p:cNvPr>
          <p:cNvSpPr txBox="1"/>
          <p:nvPr/>
        </p:nvSpPr>
        <p:spPr>
          <a:xfrm>
            <a:off x="3609596" y="4209205"/>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Tree>
    <p:extLst>
      <p:ext uri="{BB962C8B-B14F-4D97-AF65-F5344CB8AC3E}">
        <p14:creationId xmlns:p14="http://schemas.microsoft.com/office/powerpoint/2010/main" val="705996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C9F054-37D9-3344-B32C-FDC270D85569}"/>
              </a:ext>
            </a:extLst>
          </p:cNvPr>
          <p:cNvSpPr txBox="1"/>
          <p:nvPr/>
        </p:nvSpPr>
        <p:spPr>
          <a:xfrm>
            <a:off x="4303434" y="22061"/>
            <a:ext cx="2912657" cy="369332"/>
          </a:xfrm>
          <a:prstGeom prst="rect">
            <a:avLst/>
          </a:prstGeom>
          <a:noFill/>
        </p:spPr>
        <p:txBody>
          <a:bodyPr wrap="none" rtlCol="0">
            <a:spAutoFit/>
          </a:bodyPr>
          <a:lstStyle/>
          <a:p>
            <a:r>
              <a:rPr lang="en-US" dirty="0"/>
              <a:t>GO analysis on proteins with </a:t>
            </a:r>
          </a:p>
        </p:txBody>
      </p:sp>
      <p:sp>
        <p:nvSpPr>
          <p:cNvPr id="5" name="TextBox 4">
            <a:extLst>
              <a:ext uri="{FF2B5EF4-FFF2-40B4-BE49-F238E27FC236}">
                <a16:creationId xmlns:a16="http://schemas.microsoft.com/office/drawing/2014/main" id="{0D9206A2-1155-FE4E-8589-1216CF8FA4A8}"/>
              </a:ext>
            </a:extLst>
          </p:cNvPr>
          <p:cNvSpPr txBox="1"/>
          <p:nvPr/>
        </p:nvSpPr>
        <p:spPr>
          <a:xfrm>
            <a:off x="5405883" y="433226"/>
            <a:ext cx="707758" cy="369332"/>
          </a:xfrm>
          <a:prstGeom prst="rect">
            <a:avLst/>
          </a:prstGeom>
          <a:noFill/>
        </p:spPr>
        <p:txBody>
          <a:bodyPr wrap="none" rtlCol="0">
            <a:spAutoFit/>
          </a:bodyPr>
          <a:lstStyle/>
          <a:p>
            <a:r>
              <a:rPr lang="en-US" dirty="0"/>
              <a:t>Day 3</a:t>
            </a:r>
          </a:p>
        </p:txBody>
      </p:sp>
      <p:sp>
        <p:nvSpPr>
          <p:cNvPr id="6" name="TextBox 5">
            <a:extLst>
              <a:ext uri="{FF2B5EF4-FFF2-40B4-BE49-F238E27FC236}">
                <a16:creationId xmlns:a16="http://schemas.microsoft.com/office/drawing/2014/main" id="{F32A272C-7505-594C-92AB-AB125CAC13F0}"/>
              </a:ext>
            </a:extLst>
          </p:cNvPr>
          <p:cNvSpPr txBox="1"/>
          <p:nvPr/>
        </p:nvSpPr>
        <p:spPr>
          <a:xfrm>
            <a:off x="2128811" y="1229688"/>
            <a:ext cx="595035" cy="369332"/>
          </a:xfrm>
          <a:prstGeom prst="rect">
            <a:avLst/>
          </a:prstGeom>
          <a:noFill/>
        </p:spPr>
        <p:txBody>
          <a:bodyPr wrap="none" rtlCol="0">
            <a:spAutoFit/>
          </a:bodyPr>
          <a:lstStyle/>
          <a:p>
            <a:r>
              <a:rPr lang="en-US" dirty="0"/>
              <a:t>23 C</a:t>
            </a:r>
          </a:p>
        </p:txBody>
      </p:sp>
      <p:pic>
        <p:nvPicPr>
          <p:cNvPr id="8" name="Picture 7">
            <a:extLst>
              <a:ext uri="{FF2B5EF4-FFF2-40B4-BE49-F238E27FC236}">
                <a16:creationId xmlns:a16="http://schemas.microsoft.com/office/drawing/2014/main" id="{2DD6079A-BCB6-6549-8AA9-AC6357935463}"/>
              </a:ext>
            </a:extLst>
          </p:cNvPr>
          <p:cNvPicPr>
            <a:picLocks noChangeAspect="1"/>
          </p:cNvPicPr>
          <p:nvPr/>
        </p:nvPicPr>
        <p:blipFill>
          <a:blip r:embed="rId2"/>
          <a:stretch>
            <a:fillRect/>
          </a:stretch>
        </p:blipFill>
        <p:spPr>
          <a:xfrm>
            <a:off x="398318" y="4429414"/>
            <a:ext cx="4073578" cy="2234623"/>
          </a:xfrm>
          <a:prstGeom prst="rect">
            <a:avLst/>
          </a:prstGeom>
        </p:spPr>
      </p:pic>
      <p:sp>
        <p:nvSpPr>
          <p:cNvPr id="9" name="TextBox 8">
            <a:extLst>
              <a:ext uri="{FF2B5EF4-FFF2-40B4-BE49-F238E27FC236}">
                <a16:creationId xmlns:a16="http://schemas.microsoft.com/office/drawing/2014/main" id="{BD3C142D-3C72-2F4F-B14C-1E342ACB161C}"/>
              </a:ext>
            </a:extLst>
          </p:cNvPr>
          <p:cNvSpPr txBox="1"/>
          <p:nvPr/>
        </p:nvSpPr>
        <p:spPr>
          <a:xfrm>
            <a:off x="1394638" y="4184773"/>
            <a:ext cx="2063385" cy="369332"/>
          </a:xfrm>
          <a:prstGeom prst="rect">
            <a:avLst/>
          </a:prstGeom>
          <a:noFill/>
        </p:spPr>
        <p:txBody>
          <a:bodyPr wrap="none" rtlCol="0">
            <a:spAutoFit/>
          </a:bodyPr>
          <a:lstStyle/>
          <a:p>
            <a:r>
              <a:rPr lang="en-US" dirty="0"/>
              <a:t>Molecular functions</a:t>
            </a:r>
          </a:p>
        </p:txBody>
      </p:sp>
      <p:pic>
        <p:nvPicPr>
          <p:cNvPr id="11" name="Picture 10">
            <a:extLst>
              <a:ext uri="{FF2B5EF4-FFF2-40B4-BE49-F238E27FC236}">
                <a16:creationId xmlns:a16="http://schemas.microsoft.com/office/drawing/2014/main" id="{86808C3E-B6DE-904F-A07A-BF70C79D9E0C}"/>
              </a:ext>
            </a:extLst>
          </p:cNvPr>
          <p:cNvPicPr>
            <a:picLocks noChangeAspect="1"/>
          </p:cNvPicPr>
          <p:nvPr/>
        </p:nvPicPr>
        <p:blipFill>
          <a:blip r:embed="rId3"/>
          <a:stretch>
            <a:fillRect/>
          </a:stretch>
        </p:blipFill>
        <p:spPr>
          <a:xfrm>
            <a:off x="712407" y="2167547"/>
            <a:ext cx="3427845" cy="1892535"/>
          </a:xfrm>
          <a:prstGeom prst="rect">
            <a:avLst/>
          </a:prstGeom>
        </p:spPr>
      </p:pic>
      <p:sp>
        <p:nvSpPr>
          <p:cNvPr id="12" name="TextBox 11">
            <a:extLst>
              <a:ext uri="{FF2B5EF4-FFF2-40B4-BE49-F238E27FC236}">
                <a16:creationId xmlns:a16="http://schemas.microsoft.com/office/drawing/2014/main" id="{34DBE7C3-E8A4-1541-9DFA-0B3D53934D17}"/>
              </a:ext>
            </a:extLst>
          </p:cNvPr>
          <p:cNvSpPr txBox="1"/>
          <p:nvPr/>
        </p:nvSpPr>
        <p:spPr>
          <a:xfrm>
            <a:off x="1316924" y="1749862"/>
            <a:ext cx="2051331" cy="369332"/>
          </a:xfrm>
          <a:prstGeom prst="rect">
            <a:avLst/>
          </a:prstGeom>
          <a:noFill/>
        </p:spPr>
        <p:txBody>
          <a:bodyPr wrap="none" rtlCol="0">
            <a:spAutoFit/>
          </a:bodyPr>
          <a:lstStyle/>
          <a:p>
            <a:r>
              <a:rPr lang="en-US" dirty="0"/>
              <a:t>Biological processes</a:t>
            </a:r>
          </a:p>
        </p:txBody>
      </p:sp>
      <p:pic>
        <p:nvPicPr>
          <p:cNvPr id="13" name="Picture 12">
            <a:extLst>
              <a:ext uri="{FF2B5EF4-FFF2-40B4-BE49-F238E27FC236}">
                <a16:creationId xmlns:a16="http://schemas.microsoft.com/office/drawing/2014/main" id="{BF8954D2-34CC-5A4F-A082-BE669DAE3FFE}"/>
              </a:ext>
            </a:extLst>
          </p:cNvPr>
          <p:cNvPicPr>
            <a:picLocks noChangeAspect="1"/>
          </p:cNvPicPr>
          <p:nvPr/>
        </p:nvPicPr>
        <p:blipFill>
          <a:blip r:embed="rId4"/>
          <a:stretch>
            <a:fillRect/>
          </a:stretch>
        </p:blipFill>
        <p:spPr>
          <a:xfrm>
            <a:off x="6151418" y="2065002"/>
            <a:ext cx="3631045" cy="1995080"/>
          </a:xfrm>
          <a:prstGeom prst="rect">
            <a:avLst/>
          </a:prstGeom>
        </p:spPr>
      </p:pic>
      <p:sp>
        <p:nvSpPr>
          <p:cNvPr id="14" name="TextBox 13">
            <a:extLst>
              <a:ext uri="{FF2B5EF4-FFF2-40B4-BE49-F238E27FC236}">
                <a16:creationId xmlns:a16="http://schemas.microsoft.com/office/drawing/2014/main" id="{6A42C72B-D6E9-3340-8FCA-8DAB6F310855}"/>
              </a:ext>
            </a:extLst>
          </p:cNvPr>
          <p:cNvSpPr txBox="1"/>
          <p:nvPr/>
        </p:nvSpPr>
        <p:spPr>
          <a:xfrm>
            <a:off x="6941274" y="1583056"/>
            <a:ext cx="2051331" cy="369332"/>
          </a:xfrm>
          <a:prstGeom prst="rect">
            <a:avLst/>
          </a:prstGeom>
          <a:noFill/>
        </p:spPr>
        <p:txBody>
          <a:bodyPr wrap="none" rtlCol="0">
            <a:spAutoFit/>
          </a:bodyPr>
          <a:lstStyle/>
          <a:p>
            <a:r>
              <a:rPr lang="en-US" dirty="0"/>
              <a:t>Biological processes</a:t>
            </a:r>
          </a:p>
        </p:txBody>
      </p:sp>
      <p:pic>
        <p:nvPicPr>
          <p:cNvPr id="16" name="Picture 15">
            <a:extLst>
              <a:ext uri="{FF2B5EF4-FFF2-40B4-BE49-F238E27FC236}">
                <a16:creationId xmlns:a16="http://schemas.microsoft.com/office/drawing/2014/main" id="{A3A7EF8B-7FAE-6849-9860-EE7C892AD2B0}"/>
              </a:ext>
            </a:extLst>
          </p:cNvPr>
          <p:cNvPicPr>
            <a:picLocks noChangeAspect="1"/>
          </p:cNvPicPr>
          <p:nvPr/>
        </p:nvPicPr>
        <p:blipFill>
          <a:blip r:embed="rId5"/>
          <a:stretch>
            <a:fillRect/>
          </a:stretch>
        </p:blipFill>
        <p:spPr>
          <a:xfrm>
            <a:off x="6180132" y="4554105"/>
            <a:ext cx="3822123" cy="2107882"/>
          </a:xfrm>
          <a:prstGeom prst="rect">
            <a:avLst/>
          </a:prstGeom>
        </p:spPr>
      </p:pic>
      <p:sp>
        <p:nvSpPr>
          <p:cNvPr id="17" name="TextBox 16">
            <a:extLst>
              <a:ext uri="{FF2B5EF4-FFF2-40B4-BE49-F238E27FC236}">
                <a16:creationId xmlns:a16="http://schemas.microsoft.com/office/drawing/2014/main" id="{BE2F6F38-97BF-BC4D-9802-FEC945F7118C}"/>
              </a:ext>
            </a:extLst>
          </p:cNvPr>
          <p:cNvSpPr txBox="1"/>
          <p:nvPr/>
        </p:nvSpPr>
        <p:spPr>
          <a:xfrm>
            <a:off x="7059500" y="4184773"/>
            <a:ext cx="2063385" cy="369332"/>
          </a:xfrm>
          <a:prstGeom prst="rect">
            <a:avLst/>
          </a:prstGeom>
          <a:noFill/>
        </p:spPr>
        <p:txBody>
          <a:bodyPr wrap="none" rtlCol="0">
            <a:spAutoFit/>
          </a:bodyPr>
          <a:lstStyle/>
          <a:p>
            <a:r>
              <a:rPr lang="en-US" dirty="0"/>
              <a:t>Molecular functions</a:t>
            </a:r>
          </a:p>
        </p:txBody>
      </p:sp>
      <p:sp>
        <p:nvSpPr>
          <p:cNvPr id="18" name="TextBox 17">
            <a:extLst>
              <a:ext uri="{FF2B5EF4-FFF2-40B4-BE49-F238E27FC236}">
                <a16:creationId xmlns:a16="http://schemas.microsoft.com/office/drawing/2014/main" id="{E9F82D76-7DAA-4D48-BA0B-61B9B6589AEF}"/>
              </a:ext>
            </a:extLst>
          </p:cNvPr>
          <p:cNvSpPr txBox="1"/>
          <p:nvPr/>
        </p:nvSpPr>
        <p:spPr>
          <a:xfrm>
            <a:off x="7669421" y="1229688"/>
            <a:ext cx="595035" cy="369332"/>
          </a:xfrm>
          <a:prstGeom prst="rect">
            <a:avLst/>
          </a:prstGeom>
          <a:noFill/>
        </p:spPr>
        <p:txBody>
          <a:bodyPr wrap="none" rtlCol="0">
            <a:spAutoFit/>
          </a:bodyPr>
          <a:lstStyle/>
          <a:p>
            <a:r>
              <a:rPr lang="en-US" dirty="0"/>
              <a:t>29 C</a:t>
            </a:r>
          </a:p>
        </p:txBody>
      </p:sp>
    </p:spTree>
    <p:extLst>
      <p:ext uri="{BB962C8B-B14F-4D97-AF65-F5344CB8AC3E}">
        <p14:creationId xmlns:p14="http://schemas.microsoft.com/office/powerpoint/2010/main" val="2928345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A83258-FE8C-5E43-8F24-A7416B6A5C2A}"/>
              </a:ext>
            </a:extLst>
          </p:cNvPr>
          <p:cNvPicPr>
            <a:picLocks noChangeAspect="1"/>
          </p:cNvPicPr>
          <p:nvPr/>
        </p:nvPicPr>
        <p:blipFill>
          <a:blip r:embed="rId2"/>
          <a:stretch>
            <a:fillRect/>
          </a:stretch>
        </p:blipFill>
        <p:spPr>
          <a:xfrm>
            <a:off x="5802571" y="1513280"/>
            <a:ext cx="6389430" cy="4563879"/>
          </a:xfrm>
          <a:prstGeom prst="rect">
            <a:avLst/>
          </a:prstGeom>
        </p:spPr>
      </p:pic>
      <p:pic>
        <p:nvPicPr>
          <p:cNvPr id="9" name="Picture 8">
            <a:extLst>
              <a:ext uri="{FF2B5EF4-FFF2-40B4-BE49-F238E27FC236}">
                <a16:creationId xmlns:a16="http://schemas.microsoft.com/office/drawing/2014/main" id="{62630E9F-A210-8244-A7BB-C0BDA62432DE}"/>
              </a:ext>
            </a:extLst>
          </p:cNvPr>
          <p:cNvPicPr>
            <a:picLocks noChangeAspect="1"/>
          </p:cNvPicPr>
          <p:nvPr/>
        </p:nvPicPr>
        <p:blipFill>
          <a:blip r:embed="rId3"/>
          <a:stretch>
            <a:fillRect/>
          </a:stretch>
        </p:blipFill>
        <p:spPr>
          <a:xfrm>
            <a:off x="38687" y="1322278"/>
            <a:ext cx="5614388" cy="4754881"/>
          </a:xfrm>
          <a:prstGeom prst="rect">
            <a:avLst/>
          </a:prstGeom>
        </p:spPr>
      </p:pic>
    </p:spTree>
    <p:extLst>
      <p:ext uri="{BB962C8B-B14F-4D97-AF65-F5344CB8AC3E}">
        <p14:creationId xmlns:p14="http://schemas.microsoft.com/office/powerpoint/2010/main" val="1911905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A29CE5-8363-A243-B87E-02131A81C29F}"/>
              </a:ext>
            </a:extLst>
          </p:cNvPr>
          <p:cNvPicPr>
            <a:picLocks noChangeAspect="1"/>
          </p:cNvPicPr>
          <p:nvPr/>
        </p:nvPicPr>
        <p:blipFill rotWithShape="1">
          <a:blip r:embed="rId2"/>
          <a:srcRect t="12189"/>
          <a:stretch/>
        </p:blipFill>
        <p:spPr>
          <a:xfrm>
            <a:off x="0" y="320699"/>
            <a:ext cx="4003733" cy="2511220"/>
          </a:xfrm>
          <a:prstGeom prst="rect">
            <a:avLst/>
          </a:prstGeom>
        </p:spPr>
      </p:pic>
      <p:pic>
        <p:nvPicPr>
          <p:cNvPr id="11" name="Picture 10">
            <a:extLst>
              <a:ext uri="{FF2B5EF4-FFF2-40B4-BE49-F238E27FC236}">
                <a16:creationId xmlns:a16="http://schemas.microsoft.com/office/drawing/2014/main" id="{F4AF25AB-44B3-3F4D-8F63-C774C438A525}"/>
              </a:ext>
            </a:extLst>
          </p:cNvPr>
          <p:cNvPicPr>
            <a:picLocks noChangeAspect="1"/>
          </p:cNvPicPr>
          <p:nvPr/>
        </p:nvPicPr>
        <p:blipFill rotWithShape="1">
          <a:blip r:embed="rId3"/>
          <a:srcRect t="14178" r="5500"/>
          <a:stretch/>
        </p:blipFill>
        <p:spPr>
          <a:xfrm>
            <a:off x="8115300" y="397489"/>
            <a:ext cx="3752850" cy="2434430"/>
          </a:xfrm>
          <a:prstGeom prst="rect">
            <a:avLst/>
          </a:prstGeom>
        </p:spPr>
      </p:pic>
      <p:pic>
        <p:nvPicPr>
          <p:cNvPr id="13" name="Picture 12">
            <a:extLst>
              <a:ext uri="{FF2B5EF4-FFF2-40B4-BE49-F238E27FC236}">
                <a16:creationId xmlns:a16="http://schemas.microsoft.com/office/drawing/2014/main" id="{7A8BD815-6D55-C344-A196-69CB1A13F273}"/>
              </a:ext>
            </a:extLst>
          </p:cNvPr>
          <p:cNvPicPr>
            <a:picLocks noChangeAspect="1"/>
          </p:cNvPicPr>
          <p:nvPr/>
        </p:nvPicPr>
        <p:blipFill rotWithShape="1">
          <a:blip r:embed="rId4"/>
          <a:srcRect t="14178" r="5500"/>
          <a:stretch/>
        </p:blipFill>
        <p:spPr>
          <a:xfrm>
            <a:off x="4139946" y="397490"/>
            <a:ext cx="3752850" cy="2434429"/>
          </a:xfrm>
          <a:prstGeom prst="rect">
            <a:avLst/>
          </a:prstGeom>
        </p:spPr>
      </p:pic>
      <p:sp>
        <p:nvSpPr>
          <p:cNvPr id="14" name="TextBox 13">
            <a:extLst>
              <a:ext uri="{FF2B5EF4-FFF2-40B4-BE49-F238E27FC236}">
                <a16:creationId xmlns:a16="http://schemas.microsoft.com/office/drawing/2014/main" id="{20F23BF5-4AAA-3941-B77C-984AC60B1511}"/>
              </a:ext>
            </a:extLst>
          </p:cNvPr>
          <p:cNvSpPr txBox="1"/>
          <p:nvPr/>
        </p:nvSpPr>
        <p:spPr>
          <a:xfrm>
            <a:off x="-2863" y="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15" name="TextBox 14">
            <a:extLst>
              <a:ext uri="{FF2B5EF4-FFF2-40B4-BE49-F238E27FC236}">
                <a16:creationId xmlns:a16="http://schemas.microsoft.com/office/drawing/2014/main" id="{1EAB1C8F-7FA6-2149-B239-80D1908DD0B2}"/>
              </a:ext>
            </a:extLst>
          </p:cNvPr>
          <p:cNvSpPr txBox="1"/>
          <p:nvPr/>
        </p:nvSpPr>
        <p:spPr>
          <a:xfrm>
            <a:off x="4076701" y="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E443CF6B-D8FD-584B-899C-297BDE85A781}"/>
              </a:ext>
            </a:extLst>
          </p:cNvPr>
          <p:cNvSpPr txBox="1"/>
          <p:nvPr/>
        </p:nvSpPr>
        <p:spPr>
          <a:xfrm>
            <a:off x="8115300" y="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420524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CC9A81AA-89A8-ED48-9ABA-3181093DCDC1}"/>
              </a:ext>
            </a:extLst>
          </p:cNvPr>
          <p:cNvSpPr>
            <a:spLocks noChangeArrowheads="1"/>
          </p:cNvSpPr>
          <p:nvPr/>
        </p:nvSpPr>
        <p:spPr bwMode="auto">
          <a:xfrm>
            <a:off x="5110163" y="3240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Chart 5">
            <a:extLst>
              <a:ext uri="{FF2B5EF4-FFF2-40B4-BE49-F238E27FC236}">
                <a16:creationId xmlns:a16="http://schemas.microsoft.com/office/drawing/2014/main" id="{3203AB50-4BD2-114E-8380-BD1B4B715A93}"/>
              </a:ext>
            </a:extLst>
          </p:cNvPr>
          <p:cNvGraphicFramePr>
            <a:graphicFrameLocks/>
          </p:cNvGraphicFramePr>
          <p:nvPr>
            <p:extLst>
              <p:ext uri="{D42A27DB-BD31-4B8C-83A1-F6EECF244321}">
                <p14:modId xmlns:p14="http://schemas.microsoft.com/office/powerpoint/2010/main" val="3983362735"/>
              </p:ext>
            </p:extLst>
          </p:nvPr>
        </p:nvGraphicFramePr>
        <p:xfrm>
          <a:off x="1999129" y="2534761"/>
          <a:ext cx="4971069" cy="276383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7040F873-F962-3844-9A45-BFDD982B1EF8}"/>
              </a:ext>
            </a:extLst>
          </p:cNvPr>
          <p:cNvSpPr txBox="1"/>
          <p:nvPr/>
        </p:nvSpPr>
        <p:spPr>
          <a:xfrm>
            <a:off x="1999129" y="224790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BCEC9949-67CB-5041-885A-78A5B4841308}"/>
              </a:ext>
            </a:extLst>
          </p:cNvPr>
          <p:cNvSpPr txBox="1"/>
          <p:nvPr/>
        </p:nvSpPr>
        <p:spPr>
          <a:xfrm>
            <a:off x="7446949" y="224790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graphicFrame>
        <p:nvGraphicFramePr>
          <p:cNvPr id="12" name="Table 11">
            <a:extLst>
              <a:ext uri="{FF2B5EF4-FFF2-40B4-BE49-F238E27FC236}">
                <a16:creationId xmlns:a16="http://schemas.microsoft.com/office/drawing/2014/main" id="{C3127EE1-11B4-604E-B247-31E418015ACA}"/>
              </a:ext>
            </a:extLst>
          </p:cNvPr>
          <p:cNvGraphicFramePr>
            <a:graphicFrameLocks noGrp="1"/>
          </p:cNvGraphicFramePr>
          <p:nvPr>
            <p:extLst>
              <p:ext uri="{D42A27DB-BD31-4B8C-83A1-F6EECF244321}">
                <p14:modId xmlns:p14="http://schemas.microsoft.com/office/powerpoint/2010/main" val="2832942257"/>
              </p:ext>
            </p:extLst>
          </p:nvPr>
        </p:nvGraphicFramePr>
        <p:xfrm>
          <a:off x="7772679" y="2872721"/>
          <a:ext cx="2794000" cy="1409700"/>
        </p:xfrm>
        <a:graphic>
          <a:graphicData uri="http://schemas.openxmlformats.org/drawingml/2006/table">
            <a:tbl>
              <a:tblPr/>
              <a:tblGrid>
                <a:gridCol w="1040218">
                  <a:extLst>
                    <a:ext uri="{9D8B030D-6E8A-4147-A177-3AD203B41FA5}">
                      <a16:colId xmlns:a16="http://schemas.microsoft.com/office/drawing/2014/main" val="3944431698"/>
                    </a:ext>
                  </a:extLst>
                </a:gridCol>
                <a:gridCol w="903848">
                  <a:extLst>
                    <a:ext uri="{9D8B030D-6E8A-4147-A177-3AD203B41FA5}">
                      <a16:colId xmlns:a16="http://schemas.microsoft.com/office/drawing/2014/main" val="3859531969"/>
                    </a:ext>
                  </a:extLst>
                </a:gridCol>
                <a:gridCol w="849934">
                  <a:extLst>
                    <a:ext uri="{9D8B030D-6E8A-4147-A177-3AD203B41FA5}">
                      <a16:colId xmlns:a16="http://schemas.microsoft.com/office/drawing/2014/main" val="2677844163"/>
                    </a:ext>
                  </a:extLst>
                </a:gridCol>
              </a:tblGrid>
              <a:tr h="381000">
                <a:tc>
                  <a:txBody>
                    <a:bodyPr/>
                    <a:lstStyle/>
                    <a:p>
                      <a:pPr algn="ctr" fontAlgn="ctr"/>
                      <a:r>
                        <a:rPr lang="en-US" sz="1200" b="1" i="0" u="none" strike="noStrike" dirty="0">
                          <a:solidFill>
                            <a:srgbClr val="000000"/>
                          </a:solidFill>
                          <a:effectLst/>
                          <a:latin typeface="Arial" panose="020B0604020202020204" pitchFamily="34" charset="0"/>
                        </a:rPr>
                        <a:t>screen size</a:t>
                      </a:r>
                      <a:br>
                        <a:rPr lang="en-US" sz="1200" b="1" i="0" u="none" strike="noStrike" dirty="0">
                          <a:solidFill>
                            <a:srgbClr val="000000"/>
                          </a:solidFill>
                          <a:effectLst/>
                          <a:latin typeface="Arial" panose="020B0604020202020204" pitchFamily="34" charset="0"/>
                        </a:rPr>
                      </a:br>
                      <a:r>
                        <a:rPr lang="en-US" sz="1200" b="1" i="0" u="none" strike="noStrike" dirty="0">
                          <a:solidFill>
                            <a:srgbClr val="000000"/>
                          </a:solidFill>
                          <a:effectLst/>
                          <a:latin typeface="Arial" panose="020B0604020202020204" pitchFamily="34" charset="0"/>
                        </a:rPr>
                        <a:t>range (µm)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panose="020B0604020202020204" pitchFamily="34" charset="0"/>
                        </a:rPr>
                        <a:t>23°C</a:t>
                      </a:r>
                      <a:br>
                        <a:rPr lang="en-US" sz="1200" b="1" i="0" u="none" strike="noStrike">
                          <a:solidFill>
                            <a:srgbClr val="000000"/>
                          </a:solidFill>
                          <a:effectLst/>
                          <a:latin typeface="Arial" panose="020B0604020202020204" pitchFamily="34" charset="0"/>
                        </a:rPr>
                      </a:br>
                      <a:r>
                        <a:rPr lang="en-US" sz="1200" b="1" i="0" u="none" strike="noStrike">
                          <a:solidFill>
                            <a:srgbClr val="000000"/>
                          </a:solidFill>
                          <a:effectLst/>
                          <a:latin typeface="Arial" panose="020B0604020202020204" pitchFamily="34" charset="0"/>
                        </a:rPr>
                        <a:t>(# of seed)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panose="020B0604020202020204" pitchFamily="34" charset="0"/>
                        </a:rPr>
                        <a:t>29°C</a:t>
                      </a:r>
                      <a:br>
                        <a:rPr lang="en-US" sz="1200" b="1" i="0" u="none" strike="noStrike">
                          <a:solidFill>
                            <a:srgbClr val="000000"/>
                          </a:solidFill>
                          <a:effectLst/>
                          <a:latin typeface="Arial" panose="020B0604020202020204" pitchFamily="34" charset="0"/>
                        </a:rPr>
                      </a:br>
                      <a:r>
                        <a:rPr lang="en-US" sz="1200" b="1" i="0" u="none" strike="noStrike">
                          <a:solidFill>
                            <a:srgbClr val="000000"/>
                          </a:solidFill>
                          <a:effectLst/>
                          <a:latin typeface="Arial" panose="020B0604020202020204" pitchFamily="34" charset="0"/>
                        </a:rPr>
                        <a:t>(# of seed)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310666"/>
                  </a:ext>
                </a:extLst>
              </a:tr>
              <a:tr h="203200">
                <a:tc>
                  <a:txBody>
                    <a:bodyPr/>
                    <a:lstStyle/>
                    <a:p>
                      <a:pPr algn="ctr" fontAlgn="b"/>
                      <a:r>
                        <a:rPr lang="en-US" sz="1200" b="0" i="0" u="none" strike="noStrike" dirty="0">
                          <a:solidFill>
                            <a:srgbClr val="000000"/>
                          </a:solidFill>
                          <a:effectLst/>
                          <a:latin typeface="Arial" panose="020B0604020202020204" pitchFamily="34" charset="0"/>
                        </a:rPr>
                        <a:t>315-450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35,250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29,827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3195494"/>
                  </a:ext>
                </a:extLst>
              </a:tr>
              <a:tr h="203200">
                <a:tc>
                  <a:txBody>
                    <a:bodyPr/>
                    <a:lstStyle/>
                    <a:p>
                      <a:pPr algn="ctr" fontAlgn="b"/>
                      <a:r>
                        <a:rPr lang="en-US" sz="1200" b="0" i="0" u="none" strike="noStrike">
                          <a:solidFill>
                            <a:srgbClr val="000000"/>
                          </a:solidFill>
                          <a:effectLst/>
                          <a:latin typeface="Arial" panose="020B0604020202020204" pitchFamily="34" charset="0"/>
                        </a:rPr>
                        <a:t>450-710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143,080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78,694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184438"/>
                  </a:ext>
                </a:extLst>
              </a:tr>
              <a:tr h="203200">
                <a:tc>
                  <a:txBody>
                    <a:bodyPr/>
                    <a:lstStyle/>
                    <a:p>
                      <a:pPr algn="ctr" fontAlgn="b"/>
                      <a:r>
                        <a:rPr lang="en-US" sz="1200" b="0" i="0" u="none" strike="noStrike">
                          <a:solidFill>
                            <a:srgbClr val="000000"/>
                          </a:solidFill>
                          <a:effectLst/>
                          <a:latin typeface="Arial" panose="020B0604020202020204" pitchFamily="34" charset="0"/>
                        </a:rPr>
                        <a:t>710-1000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110,000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136,000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8829755"/>
                  </a:ext>
                </a:extLst>
              </a:tr>
              <a:tr h="203200">
                <a:tc>
                  <a:txBody>
                    <a:bodyPr/>
                    <a:lstStyle/>
                    <a:p>
                      <a:pPr algn="ctr" fontAlgn="b"/>
                      <a:r>
                        <a:rPr lang="en-US" sz="1200" b="0" i="0" u="none" strike="noStrike">
                          <a:solidFill>
                            <a:srgbClr val="000000"/>
                          </a:solidFill>
                          <a:effectLst/>
                          <a:latin typeface="Arial" panose="020B0604020202020204" pitchFamily="34" charset="0"/>
                        </a:rPr>
                        <a:t>1000-1320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8,883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59,220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1622188"/>
                  </a:ext>
                </a:extLst>
              </a:tr>
              <a:tr h="215900">
                <a:tc>
                  <a:txBody>
                    <a:bodyPr/>
                    <a:lstStyle/>
                    <a:p>
                      <a:pPr algn="ctr" fontAlgn="b"/>
                      <a:r>
                        <a:rPr lang="en-US" sz="1200" b="0" i="0" u="none" strike="noStrike" dirty="0">
                          <a:solidFill>
                            <a:srgbClr val="000000"/>
                          </a:solidFill>
                          <a:effectLst/>
                          <a:latin typeface="Arial" panose="020B0604020202020204" pitchFamily="34" charset="0"/>
                        </a:rPr>
                        <a:t>1320-1800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5,248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9915478"/>
                  </a:ext>
                </a:extLst>
              </a:tr>
            </a:tbl>
          </a:graphicData>
        </a:graphic>
      </p:graphicFrame>
    </p:spTree>
    <p:extLst>
      <p:ext uri="{BB962C8B-B14F-4D97-AF65-F5344CB8AC3E}">
        <p14:creationId xmlns:p14="http://schemas.microsoft.com/office/powerpoint/2010/main" val="257786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8596E7-5FC9-9E4D-8C01-3B195D32807B}"/>
              </a:ext>
            </a:extLst>
          </p:cNvPr>
          <p:cNvPicPr>
            <a:picLocks noChangeAspect="1"/>
          </p:cNvPicPr>
          <p:nvPr/>
        </p:nvPicPr>
        <p:blipFill>
          <a:blip r:embed="rId2"/>
          <a:stretch>
            <a:fillRect/>
          </a:stretch>
        </p:blipFill>
        <p:spPr>
          <a:xfrm>
            <a:off x="0" y="1021976"/>
            <a:ext cx="4123763" cy="4123763"/>
          </a:xfrm>
          <a:prstGeom prst="rect">
            <a:avLst/>
          </a:prstGeom>
        </p:spPr>
      </p:pic>
      <p:pic>
        <p:nvPicPr>
          <p:cNvPr id="7" name="Picture 6">
            <a:extLst>
              <a:ext uri="{FF2B5EF4-FFF2-40B4-BE49-F238E27FC236}">
                <a16:creationId xmlns:a16="http://schemas.microsoft.com/office/drawing/2014/main" id="{CBE72562-E01D-2141-B2CA-5995042E9E12}"/>
              </a:ext>
            </a:extLst>
          </p:cNvPr>
          <p:cNvPicPr>
            <a:picLocks noChangeAspect="1"/>
          </p:cNvPicPr>
          <p:nvPr/>
        </p:nvPicPr>
        <p:blipFill>
          <a:blip r:embed="rId3"/>
          <a:stretch>
            <a:fillRect/>
          </a:stretch>
        </p:blipFill>
        <p:spPr>
          <a:xfrm>
            <a:off x="8032375" y="1044384"/>
            <a:ext cx="3908612" cy="3908612"/>
          </a:xfrm>
          <a:prstGeom prst="rect">
            <a:avLst/>
          </a:prstGeom>
        </p:spPr>
      </p:pic>
      <p:pic>
        <p:nvPicPr>
          <p:cNvPr id="9" name="Picture 8">
            <a:extLst>
              <a:ext uri="{FF2B5EF4-FFF2-40B4-BE49-F238E27FC236}">
                <a16:creationId xmlns:a16="http://schemas.microsoft.com/office/drawing/2014/main" id="{55FCE9AB-8A5E-AF40-974F-E97D00CE29B3}"/>
              </a:ext>
            </a:extLst>
          </p:cNvPr>
          <p:cNvPicPr>
            <a:picLocks noChangeAspect="1"/>
          </p:cNvPicPr>
          <p:nvPr/>
        </p:nvPicPr>
        <p:blipFill>
          <a:blip r:embed="rId4"/>
          <a:stretch>
            <a:fillRect/>
          </a:stretch>
        </p:blipFill>
        <p:spPr>
          <a:xfrm>
            <a:off x="4123763" y="1044384"/>
            <a:ext cx="3908612" cy="3908612"/>
          </a:xfrm>
          <a:prstGeom prst="rect">
            <a:avLst/>
          </a:prstGeom>
        </p:spPr>
      </p:pic>
      <p:sp>
        <p:nvSpPr>
          <p:cNvPr id="11" name="TextBox 10">
            <a:extLst>
              <a:ext uri="{FF2B5EF4-FFF2-40B4-BE49-F238E27FC236}">
                <a16:creationId xmlns:a16="http://schemas.microsoft.com/office/drawing/2014/main" id="{31EE1D99-AECC-E045-87FA-9E92ABBB9065}"/>
              </a:ext>
            </a:extLst>
          </p:cNvPr>
          <p:cNvSpPr txBox="1"/>
          <p:nvPr/>
        </p:nvSpPr>
        <p:spPr>
          <a:xfrm>
            <a:off x="0" y="64144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6A542844-0E1D-244F-A14A-6E61A5A0C12A}"/>
              </a:ext>
            </a:extLst>
          </p:cNvPr>
          <p:cNvSpPr txBox="1"/>
          <p:nvPr/>
        </p:nvSpPr>
        <p:spPr>
          <a:xfrm>
            <a:off x="4079564" y="64144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13" name="TextBox 12">
            <a:extLst>
              <a:ext uri="{FF2B5EF4-FFF2-40B4-BE49-F238E27FC236}">
                <a16:creationId xmlns:a16="http://schemas.microsoft.com/office/drawing/2014/main" id="{6412175C-C620-2F43-9E6B-35052E2A65D0}"/>
              </a:ext>
            </a:extLst>
          </p:cNvPr>
          <p:cNvSpPr txBox="1"/>
          <p:nvPr/>
        </p:nvSpPr>
        <p:spPr>
          <a:xfrm>
            <a:off x="8118163" y="64144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793063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8C03CA8-E84D-A54C-A33B-6659E562AFB6}"/>
              </a:ext>
            </a:extLst>
          </p:cNvPr>
          <p:cNvSpPr txBox="1"/>
          <p:nvPr/>
        </p:nvSpPr>
        <p:spPr>
          <a:xfrm>
            <a:off x="0" y="64144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1A2DF411-6317-BD44-BA60-8D1A3FE7342F}"/>
              </a:ext>
            </a:extLst>
          </p:cNvPr>
          <p:cNvSpPr txBox="1"/>
          <p:nvPr/>
        </p:nvSpPr>
        <p:spPr>
          <a:xfrm>
            <a:off x="4094070" y="64144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pic>
        <p:nvPicPr>
          <p:cNvPr id="17" name="Picture 16">
            <a:extLst>
              <a:ext uri="{FF2B5EF4-FFF2-40B4-BE49-F238E27FC236}">
                <a16:creationId xmlns:a16="http://schemas.microsoft.com/office/drawing/2014/main" id="{5E062E06-1677-1642-9430-F5408987420E}"/>
              </a:ext>
            </a:extLst>
          </p:cNvPr>
          <p:cNvPicPr>
            <a:picLocks noChangeAspect="1"/>
          </p:cNvPicPr>
          <p:nvPr/>
        </p:nvPicPr>
        <p:blipFill rotWithShape="1">
          <a:blip r:embed="rId2"/>
          <a:srcRect l="66712" t="19518" r="1250" b="11742"/>
          <a:stretch/>
        </p:blipFill>
        <p:spPr>
          <a:xfrm>
            <a:off x="7147670" y="863907"/>
            <a:ext cx="1505579" cy="2307359"/>
          </a:xfrm>
          <a:prstGeom prst="rect">
            <a:avLst/>
          </a:prstGeom>
        </p:spPr>
      </p:pic>
      <p:pic>
        <p:nvPicPr>
          <p:cNvPr id="3" name="Picture 2">
            <a:extLst>
              <a:ext uri="{FF2B5EF4-FFF2-40B4-BE49-F238E27FC236}">
                <a16:creationId xmlns:a16="http://schemas.microsoft.com/office/drawing/2014/main" id="{F431A2B3-65CF-E841-9D2A-46B9F5D9B7D5}"/>
              </a:ext>
            </a:extLst>
          </p:cNvPr>
          <p:cNvPicPr>
            <a:picLocks noChangeAspect="1"/>
          </p:cNvPicPr>
          <p:nvPr/>
        </p:nvPicPr>
        <p:blipFill rotWithShape="1">
          <a:blip r:embed="rId3"/>
          <a:srcRect l="7563" t="14044" r="39969" b="10331"/>
          <a:stretch/>
        </p:blipFill>
        <p:spPr>
          <a:xfrm>
            <a:off x="4699817" y="757518"/>
            <a:ext cx="2447853" cy="2520138"/>
          </a:xfrm>
          <a:prstGeom prst="rect">
            <a:avLst/>
          </a:prstGeom>
        </p:spPr>
      </p:pic>
      <p:pic>
        <p:nvPicPr>
          <p:cNvPr id="2" name="Picture 1">
            <a:extLst>
              <a:ext uri="{FF2B5EF4-FFF2-40B4-BE49-F238E27FC236}">
                <a16:creationId xmlns:a16="http://schemas.microsoft.com/office/drawing/2014/main" id="{38661202-667F-F74D-A9B8-6F28FF45182F}"/>
              </a:ext>
            </a:extLst>
          </p:cNvPr>
          <p:cNvPicPr>
            <a:picLocks noChangeAspect="1"/>
          </p:cNvPicPr>
          <p:nvPr/>
        </p:nvPicPr>
        <p:blipFill rotWithShape="1">
          <a:blip r:embed="rId4"/>
          <a:srcRect l="2041" t="2846" r="1662" b="1642"/>
          <a:stretch/>
        </p:blipFill>
        <p:spPr>
          <a:xfrm>
            <a:off x="184879" y="1010772"/>
            <a:ext cx="4037218" cy="2407024"/>
          </a:xfrm>
          <a:prstGeom prst="rect">
            <a:avLst/>
          </a:prstGeom>
          <a:ln>
            <a:noFill/>
          </a:ln>
        </p:spPr>
      </p:pic>
    </p:spTree>
    <p:extLst>
      <p:ext uri="{BB962C8B-B14F-4D97-AF65-F5344CB8AC3E}">
        <p14:creationId xmlns:p14="http://schemas.microsoft.com/office/powerpoint/2010/main" val="379326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8C03CA8-E84D-A54C-A33B-6659E562AFB6}"/>
              </a:ext>
            </a:extLst>
          </p:cNvPr>
          <p:cNvSpPr txBox="1"/>
          <p:nvPr/>
        </p:nvSpPr>
        <p:spPr>
          <a:xfrm>
            <a:off x="0" y="152342"/>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1A2DF411-6317-BD44-BA60-8D1A3FE7342F}"/>
              </a:ext>
            </a:extLst>
          </p:cNvPr>
          <p:cNvSpPr txBox="1"/>
          <p:nvPr/>
        </p:nvSpPr>
        <p:spPr>
          <a:xfrm>
            <a:off x="4370515" y="152342"/>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pic>
        <p:nvPicPr>
          <p:cNvPr id="2" name="Picture 1">
            <a:extLst>
              <a:ext uri="{FF2B5EF4-FFF2-40B4-BE49-F238E27FC236}">
                <a16:creationId xmlns:a16="http://schemas.microsoft.com/office/drawing/2014/main" id="{38661202-667F-F74D-A9B8-6F28FF45182F}"/>
              </a:ext>
            </a:extLst>
          </p:cNvPr>
          <p:cNvPicPr>
            <a:picLocks noChangeAspect="1"/>
          </p:cNvPicPr>
          <p:nvPr/>
        </p:nvPicPr>
        <p:blipFill rotWithShape="1">
          <a:blip r:embed="rId3"/>
          <a:srcRect l="2041" t="2846" r="1662" b="1642"/>
          <a:stretch/>
        </p:blipFill>
        <p:spPr>
          <a:xfrm>
            <a:off x="184879" y="521674"/>
            <a:ext cx="4037218" cy="2407024"/>
          </a:xfrm>
          <a:prstGeom prst="rect">
            <a:avLst/>
          </a:prstGeom>
          <a:ln>
            <a:noFill/>
          </a:ln>
        </p:spPr>
      </p:pic>
      <p:pic>
        <p:nvPicPr>
          <p:cNvPr id="13" name="Picture 12">
            <a:extLst>
              <a:ext uri="{FF2B5EF4-FFF2-40B4-BE49-F238E27FC236}">
                <a16:creationId xmlns:a16="http://schemas.microsoft.com/office/drawing/2014/main" id="{B59FA41F-50C7-A24E-8F54-D96D3507DC3C}"/>
              </a:ext>
            </a:extLst>
          </p:cNvPr>
          <p:cNvPicPr>
            <a:picLocks noChangeAspect="1"/>
          </p:cNvPicPr>
          <p:nvPr/>
        </p:nvPicPr>
        <p:blipFill>
          <a:blip r:embed="rId4"/>
          <a:stretch>
            <a:fillRect/>
          </a:stretch>
        </p:blipFill>
        <p:spPr>
          <a:xfrm>
            <a:off x="4696245" y="215291"/>
            <a:ext cx="3811564" cy="3019790"/>
          </a:xfrm>
          <a:prstGeom prst="rect">
            <a:avLst/>
          </a:prstGeom>
        </p:spPr>
      </p:pic>
      <p:sp>
        <p:nvSpPr>
          <p:cNvPr id="23" name="TextBox 22">
            <a:extLst>
              <a:ext uri="{FF2B5EF4-FFF2-40B4-BE49-F238E27FC236}">
                <a16:creationId xmlns:a16="http://schemas.microsoft.com/office/drawing/2014/main" id="{320455CA-1634-524F-8146-EA5EFA1708ED}"/>
              </a:ext>
            </a:extLst>
          </p:cNvPr>
          <p:cNvSpPr txBox="1"/>
          <p:nvPr/>
        </p:nvSpPr>
        <p:spPr>
          <a:xfrm>
            <a:off x="28426" y="3070558"/>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pic>
        <p:nvPicPr>
          <p:cNvPr id="33" name="Picture 32">
            <a:extLst>
              <a:ext uri="{FF2B5EF4-FFF2-40B4-BE49-F238E27FC236}">
                <a16:creationId xmlns:a16="http://schemas.microsoft.com/office/drawing/2014/main" id="{D1BB0C69-A344-9C48-B4F7-EAA4E93FC65C}"/>
              </a:ext>
            </a:extLst>
          </p:cNvPr>
          <p:cNvPicPr>
            <a:picLocks noChangeAspect="1"/>
          </p:cNvPicPr>
          <p:nvPr/>
        </p:nvPicPr>
        <p:blipFill rotWithShape="1">
          <a:blip r:embed="rId5"/>
          <a:srcRect t="14430"/>
          <a:stretch/>
        </p:blipFill>
        <p:spPr>
          <a:xfrm>
            <a:off x="374309" y="3235081"/>
            <a:ext cx="4305300" cy="3684032"/>
          </a:xfrm>
          <a:prstGeom prst="rect">
            <a:avLst/>
          </a:prstGeom>
        </p:spPr>
      </p:pic>
    </p:spTree>
    <p:extLst>
      <p:ext uri="{BB962C8B-B14F-4D97-AF65-F5344CB8AC3E}">
        <p14:creationId xmlns:p14="http://schemas.microsoft.com/office/powerpoint/2010/main" val="397147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D2C9-1A85-1040-A3BC-BEC6F2E84C4B}"/>
              </a:ext>
            </a:extLst>
          </p:cNvPr>
          <p:cNvSpPr>
            <a:spLocks noGrp="1"/>
          </p:cNvSpPr>
          <p:nvPr>
            <p:ph type="title"/>
          </p:nvPr>
        </p:nvSpPr>
        <p:spPr>
          <a:xfrm>
            <a:off x="838200" y="30487"/>
            <a:ext cx="10515600" cy="1325563"/>
          </a:xfrm>
        </p:spPr>
        <p:txBody>
          <a:bodyPr/>
          <a:lstStyle/>
          <a:p>
            <a:r>
              <a:rPr lang="en-US" dirty="0"/>
              <a:t>Different clustering methods without day 0</a:t>
            </a:r>
          </a:p>
        </p:txBody>
      </p:sp>
      <p:pic>
        <p:nvPicPr>
          <p:cNvPr id="5" name="Picture 4">
            <a:extLst>
              <a:ext uri="{FF2B5EF4-FFF2-40B4-BE49-F238E27FC236}">
                <a16:creationId xmlns:a16="http://schemas.microsoft.com/office/drawing/2014/main" id="{77ED13CB-35E8-4541-A456-429F64481FA2}"/>
              </a:ext>
            </a:extLst>
          </p:cNvPr>
          <p:cNvPicPr>
            <a:picLocks noChangeAspect="1"/>
          </p:cNvPicPr>
          <p:nvPr/>
        </p:nvPicPr>
        <p:blipFill>
          <a:blip r:embed="rId2"/>
          <a:stretch>
            <a:fillRect/>
          </a:stretch>
        </p:blipFill>
        <p:spPr>
          <a:xfrm>
            <a:off x="0" y="1546443"/>
            <a:ext cx="3286125" cy="2711351"/>
          </a:xfrm>
          <a:prstGeom prst="rect">
            <a:avLst/>
          </a:prstGeom>
        </p:spPr>
      </p:pic>
      <p:sp>
        <p:nvSpPr>
          <p:cNvPr id="6" name="TextBox 5">
            <a:extLst>
              <a:ext uri="{FF2B5EF4-FFF2-40B4-BE49-F238E27FC236}">
                <a16:creationId xmlns:a16="http://schemas.microsoft.com/office/drawing/2014/main" id="{0DD09E1A-90E3-F74C-88EC-5105C156467D}"/>
              </a:ext>
            </a:extLst>
          </p:cNvPr>
          <p:cNvSpPr txBox="1"/>
          <p:nvPr/>
        </p:nvSpPr>
        <p:spPr>
          <a:xfrm>
            <a:off x="368552" y="1171384"/>
            <a:ext cx="939296" cy="369332"/>
          </a:xfrm>
          <a:prstGeom prst="rect">
            <a:avLst/>
          </a:prstGeom>
          <a:noFill/>
        </p:spPr>
        <p:txBody>
          <a:bodyPr wrap="none" rtlCol="0">
            <a:spAutoFit/>
          </a:bodyPr>
          <a:lstStyle/>
          <a:p>
            <a:r>
              <a:rPr lang="en-US" dirty="0"/>
              <a:t>Average</a:t>
            </a:r>
          </a:p>
        </p:txBody>
      </p:sp>
      <p:pic>
        <p:nvPicPr>
          <p:cNvPr id="8" name="Picture 7">
            <a:extLst>
              <a:ext uri="{FF2B5EF4-FFF2-40B4-BE49-F238E27FC236}">
                <a16:creationId xmlns:a16="http://schemas.microsoft.com/office/drawing/2014/main" id="{4B325D4F-9CE6-414C-B2AE-F4AF94106474}"/>
              </a:ext>
            </a:extLst>
          </p:cNvPr>
          <p:cNvPicPr>
            <a:picLocks noChangeAspect="1"/>
          </p:cNvPicPr>
          <p:nvPr/>
        </p:nvPicPr>
        <p:blipFill rotWithShape="1">
          <a:blip r:embed="rId3"/>
          <a:srcRect t="13918" r="15627"/>
          <a:stretch/>
        </p:blipFill>
        <p:spPr>
          <a:xfrm>
            <a:off x="3486150" y="1540716"/>
            <a:ext cx="3582865" cy="2814638"/>
          </a:xfrm>
          <a:prstGeom prst="rect">
            <a:avLst/>
          </a:prstGeom>
        </p:spPr>
      </p:pic>
      <p:pic>
        <p:nvPicPr>
          <p:cNvPr id="9" name="Picture 8">
            <a:extLst>
              <a:ext uri="{FF2B5EF4-FFF2-40B4-BE49-F238E27FC236}">
                <a16:creationId xmlns:a16="http://schemas.microsoft.com/office/drawing/2014/main" id="{CCE5381F-2B56-CF43-8964-81DFDDD719A9}"/>
              </a:ext>
            </a:extLst>
          </p:cNvPr>
          <p:cNvPicPr>
            <a:picLocks noChangeAspect="1"/>
          </p:cNvPicPr>
          <p:nvPr/>
        </p:nvPicPr>
        <p:blipFill rotWithShape="1">
          <a:blip r:embed="rId4"/>
          <a:srcRect t="13092" r="8343"/>
          <a:stretch/>
        </p:blipFill>
        <p:spPr>
          <a:xfrm>
            <a:off x="7732615" y="1473438"/>
            <a:ext cx="4090833" cy="2957439"/>
          </a:xfrm>
          <a:prstGeom prst="rect">
            <a:avLst/>
          </a:prstGeom>
        </p:spPr>
      </p:pic>
      <p:sp>
        <p:nvSpPr>
          <p:cNvPr id="10" name="TextBox 9">
            <a:extLst>
              <a:ext uri="{FF2B5EF4-FFF2-40B4-BE49-F238E27FC236}">
                <a16:creationId xmlns:a16="http://schemas.microsoft.com/office/drawing/2014/main" id="{A6DD01BF-4B4B-1F43-8BDA-61E160DC457D}"/>
              </a:ext>
            </a:extLst>
          </p:cNvPr>
          <p:cNvSpPr txBox="1"/>
          <p:nvPr/>
        </p:nvSpPr>
        <p:spPr>
          <a:xfrm>
            <a:off x="4738842" y="1104106"/>
            <a:ext cx="691279" cy="369332"/>
          </a:xfrm>
          <a:prstGeom prst="rect">
            <a:avLst/>
          </a:prstGeom>
          <a:noFill/>
        </p:spPr>
        <p:txBody>
          <a:bodyPr wrap="none" rtlCol="0">
            <a:spAutoFit/>
          </a:bodyPr>
          <a:lstStyle/>
          <a:p>
            <a:r>
              <a:rPr lang="en-US" dirty="0"/>
              <a:t>Ward</a:t>
            </a:r>
          </a:p>
        </p:txBody>
      </p:sp>
      <p:sp>
        <p:nvSpPr>
          <p:cNvPr id="11" name="TextBox 10">
            <a:extLst>
              <a:ext uri="{FF2B5EF4-FFF2-40B4-BE49-F238E27FC236}">
                <a16:creationId xmlns:a16="http://schemas.microsoft.com/office/drawing/2014/main" id="{70AAFFC7-61FB-2948-82AA-70B5C3B4E145}"/>
              </a:ext>
            </a:extLst>
          </p:cNvPr>
          <p:cNvSpPr txBox="1"/>
          <p:nvPr/>
        </p:nvSpPr>
        <p:spPr>
          <a:xfrm>
            <a:off x="8971621" y="1085659"/>
            <a:ext cx="1065484" cy="369332"/>
          </a:xfrm>
          <a:prstGeom prst="rect">
            <a:avLst/>
          </a:prstGeom>
          <a:noFill/>
        </p:spPr>
        <p:txBody>
          <a:bodyPr wrap="none" rtlCol="0">
            <a:spAutoFit/>
          </a:bodyPr>
          <a:lstStyle/>
          <a:p>
            <a:r>
              <a:rPr lang="en-US" dirty="0"/>
              <a:t>complete</a:t>
            </a:r>
          </a:p>
        </p:txBody>
      </p:sp>
      <p:pic>
        <p:nvPicPr>
          <p:cNvPr id="12" name="Picture 11">
            <a:extLst>
              <a:ext uri="{FF2B5EF4-FFF2-40B4-BE49-F238E27FC236}">
                <a16:creationId xmlns:a16="http://schemas.microsoft.com/office/drawing/2014/main" id="{54E4800F-0691-D04A-A83C-D0C421E575EC}"/>
              </a:ext>
            </a:extLst>
          </p:cNvPr>
          <p:cNvPicPr>
            <a:picLocks noChangeAspect="1"/>
          </p:cNvPicPr>
          <p:nvPr/>
        </p:nvPicPr>
        <p:blipFill>
          <a:blip r:embed="rId5"/>
          <a:stretch>
            <a:fillRect/>
          </a:stretch>
        </p:blipFill>
        <p:spPr>
          <a:xfrm>
            <a:off x="0" y="4540020"/>
            <a:ext cx="4430396" cy="2287493"/>
          </a:xfrm>
          <a:prstGeom prst="rect">
            <a:avLst/>
          </a:prstGeom>
        </p:spPr>
      </p:pic>
      <p:sp>
        <p:nvSpPr>
          <p:cNvPr id="3" name="TextBox 2">
            <a:extLst>
              <a:ext uri="{FF2B5EF4-FFF2-40B4-BE49-F238E27FC236}">
                <a16:creationId xmlns:a16="http://schemas.microsoft.com/office/drawing/2014/main" id="{4FEF262C-CCC5-6A4C-9FB5-3F88E563E889}"/>
              </a:ext>
            </a:extLst>
          </p:cNvPr>
          <p:cNvSpPr txBox="1"/>
          <p:nvPr/>
        </p:nvSpPr>
        <p:spPr>
          <a:xfrm>
            <a:off x="2963580" y="4988391"/>
            <a:ext cx="4933082" cy="646331"/>
          </a:xfrm>
          <a:prstGeom prst="rect">
            <a:avLst/>
          </a:prstGeom>
          <a:noFill/>
        </p:spPr>
        <p:txBody>
          <a:bodyPr wrap="square" rtlCol="0">
            <a:spAutoFit/>
          </a:bodyPr>
          <a:lstStyle/>
          <a:p>
            <a:r>
              <a:rPr lang="en-US" dirty="0"/>
              <a:t>This might be interesting to plot boxplots for each different temperature to see if there is a difference</a:t>
            </a:r>
          </a:p>
        </p:txBody>
      </p:sp>
      <p:sp>
        <p:nvSpPr>
          <p:cNvPr id="4" name="TextBox 3">
            <a:extLst>
              <a:ext uri="{FF2B5EF4-FFF2-40B4-BE49-F238E27FC236}">
                <a16:creationId xmlns:a16="http://schemas.microsoft.com/office/drawing/2014/main" id="{8B06C901-C947-4E42-BBD9-D0739A618C4C}"/>
              </a:ext>
            </a:extLst>
          </p:cNvPr>
          <p:cNvSpPr txBox="1"/>
          <p:nvPr/>
        </p:nvSpPr>
        <p:spPr>
          <a:xfrm rot="16200000">
            <a:off x="-1611804" y="5413829"/>
            <a:ext cx="3023585" cy="261610"/>
          </a:xfrm>
          <a:prstGeom prst="rect">
            <a:avLst/>
          </a:prstGeom>
          <a:noFill/>
        </p:spPr>
        <p:txBody>
          <a:bodyPr wrap="none" rtlCol="0">
            <a:spAutoFit/>
          </a:bodyPr>
          <a:lstStyle/>
          <a:p>
            <a:r>
              <a:rPr lang="en-US" sz="1100" dirty="0"/>
              <a:t>These are mean centered autoscaled NSAF values</a:t>
            </a:r>
          </a:p>
        </p:txBody>
      </p:sp>
    </p:spTree>
    <p:extLst>
      <p:ext uri="{BB962C8B-B14F-4D97-AF65-F5344CB8AC3E}">
        <p14:creationId xmlns:p14="http://schemas.microsoft.com/office/powerpoint/2010/main" val="325485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ABC525-1B85-9C46-9C71-4152C29232C2}"/>
              </a:ext>
            </a:extLst>
          </p:cNvPr>
          <p:cNvPicPr>
            <a:picLocks noChangeAspect="1"/>
          </p:cNvPicPr>
          <p:nvPr/>
        </p:nvPicPr>
        <p:blipFill>
          <a:blip r:embed="rId3"/>
          <a:stretch>
            <a:fillRect/>
          </a:stretch>
        </p:blipFill>
        <p:spPr>
          <a:xfrm>
            <a:off x="518984" y="793809"/>
            <a:ext cx="3363679" cy="2635191"/>
          </a:xfrm>
          <a:prstGeom prst="rect">
            <a:avLst/>
          </a:prstGeom>
        </p:spPr>
      </p:pic>
      <p:sp>
        <p:nvSpPr>
          <p:cNvPr id="6" name="TextBox 5">
            <a:extLst>
              <a:ext uri="{FF2B5EF4-FFF2-40B4-BE49-F238E27FC236}">
                <a16:creationId xmlns:a16="http://schemas.microsoft.com/office/drawing/2014/main" id="{090F665A-320A-B040-B6F9-66C88F0524C7}"/>
              </a:ext>
            </a:extLst>
          </p:cNvPr>
          <p:cNvSpPr txBox="1"/>
          <p:nvPr/>
        </p:nvSpPr>
        <p:spPr>
          <a:xfrm>
            <a:off x="0" y="0"/>
            <a:ext cx="4691349" cy="369332"/>
          </a:xfrm>
          <a:prstGeom prst="rect">
            <a:avLst/>
          </a:prstGeom>
          <a:noFill/>
        </p:spPr>
        <p:txBody>
          <a:bodyPr wrap="none" rtlCol="0">
            <a:spAutoFit/>
          </a:bodyPr>
          <a:lstStyle/>
          <a:p>
            <a:r>
              <a:rPr lang="en-US" dirty="0"/>
              <a:t>Day 0 GO </a:t>
            </a:r>
            <a:r>
              <a:rPr lang="en-US" dirty="0" err="1"/>
              <a:t>sem</a:t>
            </a:r>
            <a:r>
              <a:rPr lang="en-US" dirty="0"/>
              <a:t> sim for proteins &gt; 3 in abundance</a:t>
            </a:r>
          </a:p>
        </p:txBody>
      </p:sp>
      <p:sp>
        <p:nvSpPr>
          <p:cNvPr id="7" name="TextBox 6">
            <a:extLst>
              <a:ext uri="{FF2B5EF4-FFF2-40B4-BE49-F238E27FC236}">
                <a16:creationId xmlns:a16="http://schemas.microsoft.com/office/drawing/2014/main" id="{48A4DA96-D16F-5448-8430-1AC1C69A009F}"/>
              </a:ext>
            </a:extLst>
          </p:cNvPr>
          <p:cNvSpPr txBox="1"/>
          <p:nvPr/>
        </p:nvSpPr>
        <p:spPr>
          <a:xfrm>
            <a:off x="1076358" y="3478868"/>
            <a:ext cx="2248930" cy="2585323"/>
          </a:xfrm>
          <a:prstGeom prst="rect">
            <a:avLst/>
          </a:prstGeom>
          <a:noFill/>
        </p:spPr>
        <p:txBody>
          <a:bodyPr wrap="square" rtlCol="0">
            <a:spAutoFit/>
          </a:bodyPr>
          <a:lstStyle/>
          <a:p>
            <a:r>
              <a:rPr lang="en-US" dirty="0"/>
              <a:t>Black = cilia, cell motility</a:t>
            </a:r>
          </a:p>
          <a:p>
            <a:r>
              <a:rPr lang="en-US" dirty="0"/>
              <a:t>Chartreuse = defense response, immune response, RNA processing, DNA repair, viral response</a:t>
            </a:r>
          </a:p>
          <a:p>
            <a:r>
              <a:rPr lang="en-US" dirty="0"/>
              <a:t>Green4 = metabolic process</a:t>
            </a:r>
          </a:p>
        </p:txBody>
      </p:sp>
      <p:pic>
        <p:nvPicPr>
          <p:cNvPr id="9" name="Picture 8">
            <a:extLst>
              <a:ext uri="{FF2B5EF4-FFF2-40B4-BE49-F238E27FC236}">
                <a16:creationId xmlns:a16="http://schemas.microsoft.com/office/drawing/2014/main" id="{C54F6785-CA2F-564B-A402-AE6593EEE106}"/>
              </a:ext>
            </a:extLst>
          </p:cNvPr>
          <p:cNvPicPr>
            <a:picLocks noChangeAspect="1"/>
          </p:cNvPicPr>
          <p:nvPr/>
        </p:nvPicPr>
        <p:blipFill>
          <a:blip r:embed="rId4"/>
          <a:stretch>
            <a:fillRect/>
          </a:stretch>
        </p:blipFill>
        <p:spPr>
          <a:xfrm>
            <a:off x="4229876" y="793809"/>
            <a:ext cx="3380534" cy="2635192"/>
          </a:xfrm>
          <a:prstGeom prst="rect">
            <a:avLst/>
          </a:prstGeom>
        </p:spPr>
      </p:pic>
      <p:pic>
        <p:nvPicPr>
          <p:cNvPr id="11" name="Picture 10">
            <a:extLst>
              <a:ext uri="{FF2B5EF4-FFF2-40B4-BE49-F238E27FC236}">
                <a16:creationId xmlns:a16="http://schemas.microsoft.com/office/drawing/2014/main" id="{80AABB0A-AA69-0644-B739-D001DD18D231}"/>
              </a:ext>
            </a:extLst>
          </p:cNvPr>
          <p:cNvPicPr>
            <a:picLocks noChangeAspect="1"/>
          </p:cNvPicPr>
          <p:nvPr/>
        </p:nvPicPr>
        <p:blipFill>
          <a:blip r:embed="rId5"/>
          <a:stretch>
            <a:fillRect/>
          </a:stretch>
        </p:blipFill>
        <p:spPr>
          <a:xfrm>
            <a:off x="8045494" y="793809"/>
            <a:ext cx="3627522" cy="2635191"/>
          </a:xfrm>
          <a:prstGeom prst="rect">
            <a:avLst/>
          </a:prstGeom>
        </p:spPr>
      </p:pic>
    </p:spTree>
    <p:extLst>
      <p:ext uri="{BB962C8B-B14F-4D97-AF65-F5344CB8AC3E}">
        <p14:creationId xmlns:p14="http://schemas.microsoft.com/office/powerpoint/2010/main" val="1365232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7BB6B-C625-FD41-8466-27E80FA872CE}"/>
              </a:ext>
            </a:extLst>
          </p:cNvPr>
          <p:cNvSpPr>
            <a:spLocks noGrp="1"/>
          </p:cNvSpPr>
          <p:nvPr>
            <p:ph type="title"/>
          </p:nvPr>
        </p:nvSpPr>
        <p:spPr>
          <a:xfrm>
            <a:off x="3829050" y="0"/>
            <a:ext cx="10515600" cy="1325563"/>
          </a:xfrm>
        </p:spPr>
        <p:txBody>
          <a:bodyPr/>
          <a:lstStyle/>
          <a:p>
            <a:r>
              <a:rPr lang="en-US" dirty="0"/>
              <a:t>Temp x Day correction</a:t>
            </a:r>
          </a:p>
        </p:txBody>
      </p:sp>
      <p:pic>
        <p:nvPicPr>
          <p:cNvPr id="11" name="Picture 10">
            <a:extLst>
              <a:ext uri="{FF2B5EF4-FFF2-40B4-BE49-F238E27FC236}">
                <a16:creationId xmlns:a16="http://schemas.microsoft.com/office/drawing/2014/main" id="{B9AA650B-B92D-7B4B-9CD4-5263A77A279F}"/>
              </a:ext>
            </a:extLst>
          </p:cNvPr>
          <p:cNvPicPr>
            <a:picLocks noChangeAspect="1"/>
          </p:cNvPicPr>
          <p:nvPr/>
        </p:nvPicPr>
        <p:blipFill>
          <a:blip r:embed="rId3"/>
          <a:stretch>
            <a:fillRect/>
          </a:stretch>
        </p:blipFill>
        <p:spPr>
          <a:xfrm>
            <a:off x="7463597" y="2792440"/>
            <a:ext cx="4659097" cy="3674533"/>
          </a:xfrm>
          <a:prstGeom prst="rect">
            <a:avLst/>
          </a:prstGeom>
        </p:spPr>
      </p:pic>
      <p:pic>
        <p:nvPicPr>
          <p:cNvPr id="13" name="Picture 12">
            <a:extLst>
              <a:ext uri="{FF2B5EF4-FFF2-40B4-BE49-F238E27FC236}">
                <a16:creationId xmlns:a16="http://schemas.microsoft.com/office/drawing/2014/main" id="{2A3454D1-F2E3-B94A-80A6-A23AA8377858}"/>
              </a:ext>
            </a:extLst>
          </p:cNvPr>
          <p:cNvPicPr>
            <a:picLocks noChangeAspect="1"/>
          </p:cNvPicPr>
          <p:nvPr/>
        </p:nvPicPr>
        <p:blipFill>
          <a:blip r:embed="rId4"/>
          <a:stretch>
            <a:fillRect/>
          </a:stretch>
        </p:blipFill>
        <p:spPr>
          <a:xfrm>
            <a:off x="775601" y="2716240"/>
            <a:ext cx="3952803" cy="3509816"/>
          </a:xfrm>
          <a:prstGeom prst="rect">
            <a:avLst/>
          </a:prstGeom>
        </p:spPr>
      </p:pic>
    </p:spTree>
    <p:extLst>
      <p:ext uri="{BB962C8B-B14F-4D97-AF65-F5344CB8AC3E}">
        <p14:creationId xmlns:p14="http://schemas.microsoft.com/office/powerpoint/2010/main" val="2797862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9EFBA-E32D-5947-8149-88E828104F70}"/>
              </a:ext>
            </a:extLst>
          </p:cNvPr>
          <p:cNvPicPr>
            <a:picLocks noChangeAspect="1"/>
          </p:cNvPicPr>
          <p:nvPr/>
        </p:nvPicPr>
        <p:blipFill>
          <a:blip r:embed="rId3"/>
          <a:stretch>
            <a:fillRect/>
          </a:stretch>
        </p:blipFill>
        <p:spPr>
          <a:xfrm>
            <a:off x="8399883" y="195325"/>
            <a:ext cx="3792117" cy="3005074"/>
          </a:xfrm>
          <a:prstGeom prst="rect">
            <a:avLst/>
          </a:prstGeom>
        </p:spPr>
      </p:pic>
      <p:pic>
        <p:nvPicPr>
          <p:cNvPr id="7" name="Picture 6">
            <a:extLst>
              <a:ext uri="{FF2B5EF4-FFF2-40B4-BE49-F238E27FC236}">
                <a16:creationId xmlns:a16="http://schemas.microsoft.com/office/drawing/2014/main" id="{086D54E6-FA9A-0E4C-B6BE-EF51BF6AD000}"/>
              </a:ext>
            </a:extLst>
          </p:cNvPr>
          <p:cNvPicPr>
            <a:picLocks noChangeAspect="1"/>
          </p:cNvPicPr>
          <p:nvPr/>
        </p:nvPicPr>
        <p:blipFill>
          <a:blip r:embed="rId4"/>
          <a:stretch>
            <a:fillRect/>
          </a:stretch>
        </p:blipFill>
        <p:spPr>
          <a:xfrm>
            <a:off x="8472089" y="3429000"/>
            <a:ext cx="3647703" cy="2883159"/>
          </a:xfrm>
          <a:prstGeom prst="rect">
            <a:avLst/>
          </a:prstGeom>
        </p:spPr>
      </p:pic>
      <p:pic>
        <p:nvPicPr>
          <p:cNvPr id="9" name="Picture 8">
            <a:extLst>
              <a:ext uri="{FF2B5EF4-FFF2-40B4-BE49-F238E27FC236}">
                <a16:creationId xmlns:a16="http://schemas.microsoft.com/office/drawing/2014/main" id="{B03A8126-65F2-564A-BE99-9332B548C557}"/>
              </a:ext>
            </a:extLst>
          </p:cNvPr>
          <p:cNvPicPr>
            <a:picLocks noChangeAspect="1"/>
          </p:cNvPicPr>
          <p:nvPr/>
        </p:nvPicPr>
        <p:blipFill>
          <a:blip r:embed="rId5"/>
          <a:stretch>
            <a:fillRect/>
          </a:stretch>
        </p:blipFill>
        <p:spPr>
          <a:xfrm>
            <a:off x="512210" y="3974840"/>
            <a:ext cx="3207702" cy="2535381"/>
          </a:xfrm>
          <a:prstGeom prst="rect">
            <a:avLst/>
          </a:prstGeom>
        </p:spPr>
      </p:pic>
      <p:pic>
        <p:nvPicPr>
          <p:cNvPr id="11" name="Picture 10">
            <a:extLst>
              <a:ext uri="{FF2B5EF4-FFF2-40B4-BE49-F238E27FC236}">
                <a16:creationId xmlns:a16="http://schemas.microsoft.com/office/drawing/2014/main" id="{755AD00C-819D-424B-AB10-6E0136FBFB4C}"/>
              </a:ext>
            </a:extLst>
          </p:cNvPr>
          <p:cNvPicPr>
            <a:picLocks noChangeAspect="1"/>
          </p:cNvPicPr>
          <p:nvPr/>
        </p:nvPicPr>
        <p:blipFill>
          <a:blip r:embed="rId6"/>
          <a:stretch>
            <a:fillRect/>
          </a:stretch>
        </p:blipFill>
        <p:spPr>
          <a:xfrm>
            <a:off x="512210" y="347779"/>
            <a:ext cx="3702928" cy="2883160"/>
          </a:xfrm>
          <a:prstGeom prst="rect">
            <a:avLst/>
          </a:prstGeom>
        </p:spPr>
      </p:pic>
      <p:pic>
        <p:nvPicPr>
          <p:cNvPr id="13" name="Picture 12">
            <a:extLst>
              <a:ext uri="{FF2B5EF4-FFF2-40B4-BE49-F238E27FC236}">
                <a16:creationId xmlns:a16="http://schemas.microsoft.com/office/drawing/2014/main" id="{B8791711-43CA-C14F-A295-44E68FB643FC}"/>
              </a:ext>
            </a:extLst>
          </p:cNvPr>
          <p:cNvPicPr>
            <a:picLocks noChangeAspect="1"/>
          </p:cNvPicPr>
          <p:nvPr/>
        </p:nvPicPr>
        <p:blipFill>
          <a:blip r:embed="rId7"/>
          <a:stretch>
            <a:fillRect/>
          </a:stretch>
        </p:blipFill>
        <p:spPr>
          <a:xfrm>
            <a:off x="12849672" y="3627060"/>
            <a:ext cx="4022297" cy="2883161"/>
          </a:xfrm>
          <a:prstGeom prst="rect">
            <a:avLst/>
          </a:prstGeom>
        </p:spPr>
      </p:pic>
      <p:pic>
        <p:nvPicPr>
          <p:cNvPr id="14" name="Picture 13">
            <a:extLst>
              <a:ext uri="{FF2B5EF4-FFF2-40B4-BE49-F238E27FC236}">
                <a16:creationId xmlns:a16="http://schemas.microsoft.com/office/drawing/2014/main" id="{31E0ED50-2A2D-E643-ADDB-0B8C8DBB0E26}"/>
              </a:ext>
            </a:extLst>
          </p:cNvPr>
          <p:cNvPicPr>
            <a:picLocks noChangeAspect="1"/>
          </p:cNvPicPr>
          <p:nvPr/>
        </p:nvPicPr>
        <p:blipFill>
          <a:blip r:embed="rId8"/>
          <a:stretch>
            <a:fillRect/>
          </a:stretch>
        </p:blipFill>
        <p:spPr>
          <a:xfrm>
            <a:off x="17852658" y="6809874"/>
            <a:ext cx="3811564" cy="3019790"/>
          </a:xfrm>
          <a:prstGeom prst="rect">
            <a:avLst/>
          </a:prstGeom>
        </p:spPr>
      </p:pic>
      <p:pic>
        <p:nvPicPr>
          <p:cNvPr id="16" name="Picture 15">
            <a:extLst>
              <a:ext uri="{FF2B5EF4-FFF2-40B4-BE49-F238E27FC236}">
                <a16:creationId xmlns:a16="http://schemas.microsoft.com/office/drawing/2014/main" id="{D92F4061-C72A-304C-8CC6-E7E4CCD621AC}"/>
              </a:ext>
            </a:extLst>
          </p:cNvPr>
          <p:cNvPicPr>
            <a:picLocks noChangeAspect="1"/>
          </p:cNvPicPr>
          <p:nvPr/>
        </p:nvPicPr>
        <p:blipFill>
          <a:blip r:embed="rId9"/>
          <a:stretch>
            <a:fillRect/>
          </a:stretch>
        </p:blipFill>
        <p:spPr>
          <a:xfrm>
            <a:off x="12635634" y="770020"/>
            <a:ext cx="4269105" cy="2642341"/>
          </a:xfrm>
          <a:prstGeom prst="rect">
            <a:avLst/>
          </a:prstGeom>
        </p:spPr>
      </p:pic>
      <p:sp>
        <p:nvSpPr>
          <p:cNvPr id="17" name="TextBox 16">
            <a:extLst>
              <a:ext uri="{FF2B5EF4-FFF2-40B4-BE49-F238E27FC236}">
                <a16:creationId xmlns:a16="http://schemas.microsoft.com/office/drawing/2014/main" id="{BC32A936-5538-7D4D-B0F8-33ECCC287C36}"/>
              </a:ext>
            </a:extLst>
          </p:cNvPr>
          <p:cNvSpPr txBox="1"/>
          <p:nvPr/>
        </p:nvSpPr>
        <p:spPr>
          <a:xfrm>
            <a:off x="13451305" y="48126"/>
            <a:ext cx="1196674" cy="369332"/>
          </a:xfrm>
          <a:prstGeom prst="rect">
            <a:avLst/>
          </a:prstGeom>
          <a:noFill/>
        </p:spPr>
        <p:txBody>
          <a:bodyPr wrap="none" rtlCol="0">
            <a:spAutoFit/>
          </a:bodyPr>
          <a:lstStyle/>
          <a:p>
            <a:r>
              <a:rPr lang="en-US" dirty="0"/>
              <a:t>With day 0</a:t>
            </a:r>
          </a:p>
        </p:txBody>
      </p:sp>
      <p:pic>
        <p:nvPicPr>
          <p:cNvPr id="19" name="Picture 18">
            <a:extLst>
              <a:ext uri="{FF2B5EF4-FFF2-40B4-BE49-F238E27FC236}">
                <a16:creationId xmlns:a16="http://schemas.microsoft.com/office/drawing/2014/main" id="{7BB9B427-4E36-2545-B652-DBBD3654D543}"/>
              </a:ext>
            </a:extLst>
          </p:cNvPr>
          <p:cNvPicPr>
            <a:picLocks noChangeAspect="1"/>
          </p:cNvPicPr>
          <p:nvPr/>
        </p:nvPicPr>
        <p:blipFill>
          <a:blip r:embed="rId10"/>
          <a:stretch>
            <a:fillRect/>
          </a:stretch>
        </p:blipFill>
        <p:spPr>
          <a:xfrm>
            <a:off x="12849672" y="6809874"/>
            <a:ext cx="4731348" cy="3230940"/>
          </a:xfrm>
          <a:prstGeom prst="rect">
            <a:avLst/>
          </a:prstGeom>
        </p:spPr>
      </p:pic>
      <p:pic>
        <p:nvPicPr>
          <p:cNvPr id="21" name="Picture 20">
            <a:extLst>
              <a:ext uri="{FF2B5EF4-FFF2-40B4-BE49-F238E27FC236}">
                <a16:creationId xmlns:a16="http://schemas.microsoft.com/office/drawing/2014/main" id="{B4D87D45-786A-234E-893D-13AC0E1F209A}"/>
              </a:ext>
            </a:extLst>
          </p:cNvPr>
          <p:cNvPicPr>
            <a:picLocks noChangeAspect="1"/>
          </p:cNvPicPr>
          <p:nvPr/>
        </p:nvPicPr>
        <p:blipFill>
          <a:blip r:embed="rId11"/>
          <a:stretch>
            <a:fillRect/>
          </a:stretch>
        </p:blipFill>
        <p:spPr>
          <a:xfrm>
            <a:off x="12950097" y="-2650369"/>
            <a:ext cx="5251819" cy="2883161"/>
          </a:xfrm>
          <a:prstGeom prst="rect">
            <a:avLst/>
          </a:prstGeom>
        </p:spPr>
      </p:pic>
    </p:spTree>
    <p:extLst>
      <p:ext uri="{BB962C8B-B14F-4D97-AF65-F5344CB8AC3E}">
        <p14:creationId xmlns:p14="http://schemas.microsoft.com/office/powerpoint/2010/main" val="2079659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8C7913-651F-5C4E-817E-B52F6EDB1FE0}"/>
              </a:ext>
            </a:extLst>
          </p:cNvPr>
          <p:cNvPicPr>
            <a:picLocks noChangeAspect="1"/>
          </p:cNvPicPr>
          <p:nvPr/>
        </p:nvPicPr>
        <p:blipFill rotWithShape="1">
          <a:blip r:embed="rId2"/>
          <a:srcRect t="4243" r="27499"/>
          <a:stretch/>
        </p:blipFill>
        <p:spPr>
          <a:xfrm>
            <a:off x="126119" y="243127"/>
            <a:ext cx="4037218" cy="4167427"/>
          </a:xfrm>
          <a:prstGeom prst="rect">
            <a:avLst/>
          </a:prstGeom>
        </p:spPr>
      </p:pic>
      <p:pic>
        <p:nvPicPr>
          <p:cNvPr id="5" name="Picture 4">
            <a:extLst>
              <a:ext uri="{FF2B5EF4-FFF2-40B4-BE49-F238E27FC236}">
                <a16:creationId xmlns:a16="http://schemas.microsoft.com/office/drawing/2014/main" id="{AFFF555F-1598-C146-BAB7-836946A470C0}"/>
              </a:ext>
            </a:extLst>
          </p:cNvPr>
          <p:cNvPicPr>
            <a:picLocks noChangeAspect="1"/>
          </p:cNvPicPr>
          <p:nvPr/>
        </p:nvPicPr>
        <p:blipFill rotWithShape="1">
          <a:blip r:embed="rId2"/>
          <a:srcRect l="73874" t="16035" r="22125" b="51136"/>
          <a:stretch/>
        </p:blipFill>
        <p:spPr>
          <a:xfrm>
            <a:off x="8626789" y="1300533"/>
            <a:ext cx="366048" cy="2347927"/>
          </a:xfrm>
          <a:prstGeom prst="rect">
            <a:avLst/>
          </a:prstGeom>
        </p:spPr>
      </p:pic>
      <p:sp>
        <p:nvSpPr>
          <p:cNvPr id="6" name="TextBox 5">
            <a:extLst>
              <a:ext uri="{FF2B5EF4-FFF2-40B4-BE49-F238E27FC236}">
                <a16:creationId xmlns:a16="http://schemas.microsoft.com/office/drawing/2014/main" id="{A6B9DF2F-A485-7540-B3CB-4557B0121939}"/>
              </a:ext>
            </a:extLst>
          </p:cNvPr>
          <p:cNvSpPr txBox="1"/>
          <p:nvPr/>
        </p:nvSpPr>
        <p:spPr>
          <a:xfrm>
            <a:off x="8695198" y="1030881"/>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dpf</a:t>
            </a:r>
          </a:p>
        </p:txBody>
      </p:sp>
      <p:sp>
        <p:nvSpPr>
          <p:cNvPr id="7" name="TextBox 6">
            <a:extLst>
              <a:ext uri="{FF2B5EF4-FFF2-40B4-BE49-F238E27FC236}">
                <a16:creationId xmlns:a16="http://schemas.microsoft.com/office/drawing/2014/main" id="{5808469A-57F6-2C42-B745-685BACB6AA74}"/>
              </a:ext>
            </a:extLst>
          </p:cNvPr>
          <p:cNvSpPr txBox="1"/>
          <p:nvPr/>
        </p:nvSpPr>
        <p:spPr>
          <a:xfrm>
            <a:off x="8970426" y="1352318"/>
            <a:ext cx="412292" cy="2277547"/>
          </a:xfrm>
          <a:prstGeom prst="rect">
            <a:avLst/>
          </a:prstGeom>
          <a:noFill/>
        </p:spPr>
        <p:txBody>
          <a:bodyPr wrap="none" rtlCol="0">
            <a:spAutoFit/>
          </a:bodyPr>
          <a:lstStyle/>
          <a:p>
            <a:pPr>
              <a:spcAft>
                <a:spcPts val="600"/>
              </a:spcAft>
            </a:pPr>
            <a:r>
              <a:rPr lang="en-US" sz="1600" dirty="0">
                <a:latin typeface="Arial" panose="020B0604020202020204" pitchFamily="34" charset="0"/>
                <a:cs typeface="Arial" panose="020B0604020202020204" pitchFamily="34" charset="0"/>
              </a:rPr>
              <a:t>19</a:t>
            </a:r>
          </a:p>
          <a:p>
            <a:pPr>
              <a:spcAft>
                <a:spcPts val="600"/>
              </a:spcAft>
            </a:pPr>
            <a:r>
              <a:rPr lang="en-US" sz="1600" dirty="0">
                <a:latin typeface="Arial" panose="020B0604020202020204" pitchFamily="34" charset="0"/>
                <a:cs typeface="Arial" panose="020B0604020202020204" pitchFamily="34" charset="0"/>
              </a:rPr>
              <a:t>21</a:t>
            </a:r>
          </a:p>
          <a:p>
            <a:pPr>
              <a:spcAft>
                <a:spcPts val="600"/>
              </a:spcAft>
            </a:pPr>
            <a:r>
              <a:rPr lang="en-US" sz="1600" dirty="0">
                <a:latin typeface="Arial" panose="020B0604020202020204" pitchFamily="34" charset="0"/>
                <a:cs typeface="Arial" panose="020B0604020202020204" pitchFamily="34" charset="0"/>
              </a:rPr>
              <a:t>23</a:t>
            </a:r>
          </a:p>
          <a:p>
            <a:pPr>
              <a:spcAft>
                <a:spcPts val="600"/>
              </a:spcAft>
            </a:pPr>
            <a:r>
              <a:rPr lang="en-US" sz="1600" dirty="0">
                <a:latin typeface="Arial" panose="020B0604020202020204" pitchFamily="34" charset="0"/>
                <a:cs typeface="Arial" panose="020B0604020202020204" pitchFamily="34" charset="0"/>
              </a:rPr>
              <a:t>25</a:t>
            </a:r>
          </a:p>
          <a:p>
            <a:pPr>
              <a:spcAft>
                <a:spcPts val="600"/>
              </a:spcAft>
            </a:pPr>
            <a:r>
              <a:rPr lang="en-US" sz="1600" dirty="0">
                <a:latin typeface="Arial" panose="020B0604020202020204" pitchFamily="34" charset="0"/>
                <a:cs typeface="Arial" panose="020B0604020202020204" pitchFamily="34" charset="0"/>
              </a:rPr>
              <a:t>27</a:t>
            </a:r>
          </a:p>
          <a:p>
            <a:pPr>
              <a:spcAft>
                <a:spcPts val="600"/>
              </a:spcAft>
            </a:pPr>
            <a:r>
              <a:rPr lang="en-US" sz="1600" dirty="0">
                <a:latin typeface="Arial" panose="020B0604020202020204" pitchFamily="34" charset="0"/>
                <a:cs typeface="Arial" panose="020B0604020202020204" pitchFamily="34" charset="0"/>
              </a:rPr>
              <a:t>29</a:t>
            </a:r>
          </a:p>
          <a:p>
            <a:pPr>
              <a:spcAft>
                <a:spcPts val="600"/>
              </a:spcAft>
            </a:pPr>
            <a:r>
              <a:rPr lang="en-US" sz="1600" dirty="0">
                <a:latin typeface="Arial" panose="020B0604020202020204" pitchFamily="34" charset="0"/>
                <a:cs typeface="Arial" panose="020B0604020202020204" pitchFamily="34" charset="0"/>
              </a:rPr>
              <a:t>31</a:t>
            </a:r>
          </a:p>
        </p:txBody>
      </p:sp>
      <p:sp>
        <p:nvSpPr>
          <p:cNvPr id="8" name="TextBox 7">
            <a:extLst>
              <a:ext uri="{FF2B5EF4-FFF2-40B4-BE49-F238E27FC236}">
                <a16:creationId xmlns:a16="http://schemas.microsoft.com/office/drawing/2014/main" id="{9BBF3380-546A-3543-9C03-EF4FE00AD221}"/>
              </a:ext>
            </a:extLst>
          </p:cNvPr>
          <p:cNvSpPr txBox="1"/>
          <p:nvPr/>
        </p:nvSpPr>
        <p:spPr>
          <a:xfrm>
            <a:off x="8695198" y="3631343"/>
            <a:ext cx="11240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 (°C)</a:t>
            </a:r>
          </a:p>
        </p:txBody>
      </p:sp>
      <p:pic>
        <p:nvPicPr>
          <p:cNvPr id="9" name="Picture 8">
            <a:extLst>
              <a:ext uri="{FF2B5EF4-FFF2-40B4-BE49-F238E27FC236}">
                <a16:creationId xmlns:a16="http://schemas.microsoft.com/office/drawing/2014/main" id="{DE6C3679-50B1-104D-AC18-A2C98D855664}"/>
              </a:ext>
            </a:extLst>
          </p:cNvPr>
          <p:cNvPicPr>
            <a:picLocks noChangeAspect="1"/>
          </p:cNvPicPr>
          <p:nvPr/>
        </p:nvPicPr>
        <p:blipFill rotWithShape="1">
          <a:blip r:embed="rId2"/>
          <a:srcRect l="74806" t="72374" r="22487" b="14574"/>
          <a:stretch/>
        </p:blipFill>
        <p:spPr>
          <a:xfrm>
            <a:off x="8695197" y="3969897"/>
            <a:ext cx="249923" cy="942013"/>
          </a:xfrm>
          <a:prstGeom prst="rect">
            <a:avLst/>
          </a:prstGeom>
        </p:spPr>
      </p:pic>
      <p:sp>
        <p:nvSpPr>
          <p:cNvPr id="10" name="TextBox 9">
            <a:extLst>
              <a:ext uri="{FF2B5EF4-FFF2-40B4-BE49-F238E27FC236}">
                <a16:creationId xmlns:a16="http://schemas.microsoft.com/office/drawing/2014/main" id="{1647D56B-C912-C24A-ADED-39C2A28ED8B3}"/>
              </a:ext>
            </a:extLst>
          </p:cNvPr>
          <p:cNvSpPr txBox="1"/>
          <p:nvPr/>
        </p:nvSpPr>
        <p:spPr>
          <a:xfrm>
            <a:off x="8930198" y="3918112"/>
            <a:ext cx="412292" cy="984885"/>
          </a:xfrm>
          <a:prstGeom prst="rect">
            <a:avLst/>
          </a:prstGeom>
          <a:noFill/>
        </p:spPr>
        <p:txBody>
          <a:bodyPr wrap="none" rtlCol="0">
            <a:spAutoFit/>
          </a:bodyPr>
          <a:lstStyle/>
          <a:p>
            <a:pPr>
              <a:spcAft>
                <a:spcPts val="600"/>
              </a:spcAft>
            </a:pPr>
            <a:r>
              <a:rPr lang="en-US" sz="1600" dirty="0">
                <a:latin typeface="Arial" panose="020B0604020202020204" pitchFamily="34" charset="0"/>
                <a:cs typeface="Arial" panose="020B0604020202020204" pitchFamily="34" charset="0"/>
              </a:rPr>
              <a:t>16</a:t>
            </a:r>
          </a:p>
          <a:p>
            <a:pPr>
              <a:spcAft>
                <a:spcPts val="600"/>
              </a:spcAft>
            </a:pPr>
            <a:r>
              <a:rPr lang="en-US" sz="1600" dirty="0">
                <a:latin typeface="Arial" panose="020B0604020202020204" pitchFamily="34" charset="0"/>
                <a:cs typeface="Arial" panose="020B0604020202020204" pitchFamily="34" charset="0"/>
              </a:rPr>
              <a:t>23</a:t>
            </a:r>
          </a:p>
          <a:p>
            <a:pPr>
              <a:spcAft>
                <a:spcPts val="600"/>
              </a:spcAft>
            </a:pPr>
            <a:r>
              <a:rPr lang="en-US" sz="1600" dirty="0">
                <a:latin typeface="Arial" panose="020B0604020202020204" pitchFamily="34" charset="0"/>
                <a:cs typeface="Arial" panose="020B0604020202020204" pitchFamily="34" charset="0"/>
              </a:rPr>
              <a:t>29</a:t>
            </a:r>
          </a:p>
        </p:txBody>
      </p:sp>
      <p:pic>
        <p:nvPicPr>
          <p:cNvPr id="11" name="Picture 10">
            <a:extLst>
              <a:ext uri="{FF2B5EF4-FFF2-40B4-BE49-F238E27FC236}">
                <a16:creationId xmlns:a16="http://schemas.microsoft.com/office/drawing/2014/main" id="{ADAC015F-95B2-E948-81AE-DBA189190757}"/>
              </a:ext>
            </a:extLst>
          </p:cNvPr>
          <p:cNvPicPr>
            <a:picLocks noChangeAspect="1"/>
          </p:cNvPicPr>
          <p:nvPr/>
        </p:nvPicPr>
        <p:blipFill>
          <a:blip r:embed="rId3"/>
          <a:stretch>
            <a:fillRect/>
          </a:stretch>
        </p:blipFill>
        <p:spPr>
          <a:xfrm>
            <a:off x="4889404" y="199768"/>
            <a:ext cx="4493314" cy="3991232"/>
          </a:xfrm>
          <a:prstGeom prst="rect">
            <a:avLst/>
          </a:prstGeom>
        </p:spPr>
      </p:pic>
      <p:sp>
        <p:nvSpPr>
          <p:cNvPr id="12" name="TextBox 11">
            <a:extLst>
              <a:ext uri="{FF2B5EF4-FFF2-40B4-BE49-F238E27FC236}">
                <a16:creationId xmlns:a16="http://schemas.microsoft.com/office/drawing/2014/main" id="{A6DECECD-795E-374B-BD32-4F65E34E7870}"/>
              </a:ext>
            </a:extLst>
          </p:cNvPr>
          <p:cNvSpPr txBox="1"/>
          <p:nvPr/>
        </p:nvSpPr>
        <p:spPr>
          <a:xfrm>
            <a:off x="5377202" y="4542578"/>
            <a:ext cx="2830198" cy="369332"/>
          </a:xfrm>
          <a:prstGeom prst="rect">
            <a:avLst/>
          </a:prstGeom>
          <a:noFill/>
        </p:spPr>
        <p:txBody>
          <a:bodyPr wrap="none" rtlCol="0">
            <a:spAutoFit/>
          </a:bodyPr>
          <a:lstStyle/>
          <a:p>
            <a:r>
              <a:rPr lang="en-US" dirty="0"/>
              <a:t>With days x temp correction</a:t>
            </a:r>
          </a:p>
        </p:txBody>
      </p:sp>
    </p:spTree>
    <p:extLst>
      <p:ext uri="{BB962C8B-B14F-4D97-AF65-F5344CB8AC3E}">
        <p14:creationId xmlns:p14="http://schemas.microsoft.com/office/powerpoint/2010/main" val="810501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DF47BE-989B-894A-A17E-3D0A6B01E26D}"/>
              </a:ext>
            </a:extLst>
          </p:cNvPr>
          <p:cNvPicPr>
            <a:picLocks noChangeAspect="1"/>
          </p:cNvPicPr>
          <p:nvPr/>
        </p:nvPicPr>
        <p:blipFill rotWithShape="1">
          <a:blip r:embed="rId2"/>
          <a:srcRect l="7778" t="9190" r="8078" b="8289"/>
          <a:stretch/>
        </p:blipFill>
        <p:spPr>
          <a:xfrm>
            <a:off x="1915444" y="1759476"/>
            <a:ext cx="3404662" cy="3339048"/>
          </a:xfrm>
          <a:prstGeom prst="rect">
            <a:avLst/>
          </a:prstGeom>
        </p:spPr>
      </p:pic>
      <p:grpSp>
        <p:nvGrpSpPr>
          <p:cNvPr id="22" name="Group 21">
            <a:extLst>
              <a:ext uri="{FF2B5EF4-FFF2-40B4-BE49-F238E27FC236}">
                <a16:creationId xmlns:a16="http://schemas.microsoft.com/office/drawing/2014/main" id="{02A6365F-5974-894A-882C-973E75808406}"/>
              </a:ext>
            </a:extLst>
          </p:cNvPr>
          <p:cNvGrpSpPr/>
          <p:nvPr/>
        </p:nvGrpSpPr>
        <p:grpSpPr>
          <a:xfrm>
            <a:off x="5566497" y="1323502"/>
            <a:ext cx="4276844" cy="3772485"/>
            <a:chOff x="6898341" y="220987"/>
            <a:chExt cx="4276844" cy="3772485"/>
          </a:xfrm>
        </p:grpSpPr>
        <p:pic>
          <p:nvPicPr>
            <p:cNvPr id="13" name="Picture 12">
              <a:extLst>
                <a:ext uri="{FF2B5EF4-FFF2-40B4-BE49-F238E27FC236}">
                  <a16:creationId xmlns:a16="http://schemas.microsoft.com/office/drawing/2014/main" id="{D8ABDBB8-A142-6049-B4DA-31775D18B6DE}"/>
                </a:ext>
              </a:extLst>
            </p:cNvPr>
            <p:cNvPicPr>
              <a:picLocks noChangeAspect="1"/>
            </p:cNvPicPr>
            <p:nvPr/>
          </p:nvPicPr>
          <p:blipFill rotWithShape="1">
            <a:blip r:embed="rId3"/>
            <a:srcRect t="18881" b="6343"/>
            <a:stretch/>
          </p:blipFill>
          <p:spPr>
            <a:xfrm>
              <a:off x="6898341" y="795422"/>
              <a:ext cx="4276844" cy="3198050"/>
            </a:xfrm>
            <a:prstGeom prst="rect">
              <a:avLst/>
            </a:prstGeom>
          </p:spPr>
        </p:pic>
        <p:pic>
          <p:nvPicPr>
            <p:cNvPr id="16" name="Picture 15">
              <a:extLst>
                <a:ext uri="{FF2B5EF4-FFF2-40B4-BE49-F238E27FC236}">
                  <a16:creationId xmlns:a16="http://schemas.microsoft.com/office/drawing/2014/main" id="{EBA7EE85-2DA4-B345-9C2E-A2E2C93599CA}"/>
                </a:ext>
              </a:extLst>
            </p:cNvPr>
            <p:cNvPicPr>
              <a:picLocks noChangeAspect="1"/>
            </p:cNvPicPr>
            <p:nvPr/>
          </p:nvPicPr>
          <p:blipFill rotWithShape="1">
            <a:blip r:embed="rId3"/>
            <a:srcRect t="111" r="87423" b="91647"/>
            <a:stretch/>
          </p:blipFill>
          <p:spPr>
            <a:xfrm>
              <a:off x="7674343" y="220987"/>
              <a:ext cx="802342" cy="525745"/>
            </a:xfrm>
            <a:prstGeom prst="rect">
              <a:avLst/>
            </a:prstGeom>
          </p:spPr>
        </p:pic>
        <p:pic>
          <p:nvPicPr>
            <p:cNvPr id="17" name="Picture 16">
              <a:extLst>
                <a:ext uri="{FF2B5EF4-FFF2-40B4-BE49-F238E27FC236}">
                  <a16:creationId xmlns:a16="http://schemas.microsoft.com/office/drawing/2014/main" id="{1FC31617-9663-D04C-8E03-CCE3B9CC11BE}"/>
                </a:ext>
              </a:extLst>
            </p:cNvPr>
            <p:cNvPicPr>
              <a:picLocks noChangeAspect="1"/>
            </p:cNvPicPr>
            <p:nvPr/>
          </p:nvPicPr>
          <p:blipFill rotWithShape="1">
            <a:blip r:embed="rId4"/>
            <a:srcRect r="77270" b="83355"/>
            <a:stretch/>
          </p:blipFill>
          <p:spPr>
            <a:xfrm>
              <a:off x="10107308" y="509214"/>
              <a:ext cx="680952" cy="223640"/>
            </a:xfrm>
            <a:prstGeom prst="rect">
              <a:avLst/>
            </a:prstGeom>
          </p:spPr>
        </p:pic>
        <p:sp>
          <p:nvSpPr>
            <p:cNvPr id="14" name="TextBox 13">
              <a:extLst>
                <a:ext uri="{FF2B5EF4-FFF2-40B4-BE49-F238E27FC236}">
                  <a16:creationId xmlns:a16="http://schemas.microsoft.com/office/drawing/2014/main" id="{F006F26B-776A-D043-8F74-F60181CE4FEB}"/>
                </a:ext>
              </a:extLst>
            </p:cNvPr>
            <p:cNvSpPr txBox="1"/>
            <p:nvPr/>
          </p:nvSpPr>
          <p:spPr>
            <a:xfrm>
              <a:off x="10169760" y="323535"/>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sp>
          <p:nvSpPr>
            <p:cNvPr id="20" name="TextBox 19">
              <a:extLst>
                <a:ext uri="{FF2B5EF4-FFF2-40B4-BE49-F238E27FC236}">
                  <a16:creationId xmlns:a16="http://schemas.microsoft.com/office/drawing/2014/main" id="{F33C0DB3-C557-E84F-87A3-7C523DA55EC8}"/>
                </a:ext>
              </a:extLst>
            </p:cNvPr>
            <p:cNvSpPr txBox="1"/>
            <p:nvPr/>
          </p:nvSpPr>
          <p:spPr>
            <a:xfrm>
              <a:off x="8476466" y="826698"/>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23" name="TextBox 22">
              <a:extLst>
                <a:ext uri="{FF2B5EF4-FFF2-40B4-BE49-F238E27FC236}">
                  <a16:creationId xmlns:a16="http://schemas.microsoft.com/office/drawing/2014/main" id="{32BB8CFD-2916-4A40-944A-7DF5F3D891DB}"/>
                </a:ext>
              </a:extLst>
            </p:cNvPr>
            <p:cNvSpPr txBox="1"/>
            <p:nvPr/>
          </p:nvSpPr>
          <p:spPr>
            <a:xfrm>
              <a:off x="10054591" y="832449"/>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25" name="TextBox 24">
              <a:extLst>
                <a:ext uri="{FF2B5EF4-FFF2-40B4-BE49-F238E27FC236}">
                  <a16:creationId xmlns:a16="http://schemas.microsoft.com/office/drawing/2014/main" id="{1F9CBB4F-E886-3647-B328-328CC2174FAC}"/>
                </a:ext>
              </a:extLst>
            </p:cNvPr>
            <p:cNvSpPr txBox="1"/>
            <p:nvPr/>
          </p:nvSpPr>
          <p:spPr>
            <a:xfrm>
              <a:off x="7900668"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6" name="TextBox 25">
              <a:extLst>
                <a:ext uri="{FF2B5EF4-FFF2-40B4-BE49-F238E27FC236}">
                  <a16:creationId xmlns:a16="http://schemas.microsoft.com/office/drawing/2014/main" id="{93F4DF3F-348E-4149-B5A0-EE6BB35FAF59}"/>
                </a:ext>
              </a:extLst>
            </p:cNvPr>
            <p:cNvSpPr txBox="1"/>
            <p:nvPr/>
          </p:nvSpPr>
          <p:spPr>
            <a:xfrm>
              <a:off x="8152233"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7" name="TextBox 26">
              <a:extLst>
                <a:ext uri="{FF2B5EF4-FFF2-40B4-BE49-F238E27FC236}">
                  <a16:creationId xmlns:a16="http://schemas.microsoft.com/office/drawing/2014/main" id="{35D88455-BA19-D041-AD9E-9F316E2D4265}"/>
                </a:ext>
              </a:extLst>
            </p:cNvPr>
            <p:cNvSpPr txBox="1"/>
            <p:nvPr/>
          </p:nvSpPr>
          <p:spPr>
            <a:xfrm>
              <a:off x="8409356" y="76667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8" name="TextBox 27">
              <a:extLst>
                <a:ext uri="{FF2B5EF4-FFF2-40B4-BE49-F238E27FC236}">
                  <a16:creationId xmlns:a16="http://schemas.microsoft.com/office/drawing/2014/main" id="{CB6A5806-FBFB-CA4C-96C2-3607610EC039}"/>
                </a:ext>
              </a:extLst>
            </p:cNvPr>
            <p:cNvSpPr txBox="1"/>
            <p:nvPr/>
          </p:nvSpPr>
          <p:spPr>
            <a:xfrm>
              <a:off x="8649655"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9" name="TextBox 28">
              <a:extLst>
                <a:ext uri="{FF2B5EF4-FFF2-40B4-BE49-F238E27FC236}">
                  <a16:creationId xmlns:a16="http://schemas.microsoft.com/office/drawing/2014/main" id="{515922DD-24E8-C64E-B541-3C5D868A461B}"/>
                </a:ext>
              </a:extLst>
            </p:cNvPr>
            <p:cNvSpPr txBox="1"/>
            <p:nvPr/>
          </p:nvSpPr>
          <p:spPr>
            <a:xfrm>
              <a:off x="8914714"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0" name="TextBox 29">
              <a:extLst>
                <a:ext uri="{FF2B5EF4-FFF2-40B4-BE49-F238E27FC236}">
                  <a16:creationId xmlns:a16="http://schemas.microsoft.com/office/drawing/2014/main" id="{1F5FEF45-D1EC-DD46-A71B-A3452D88D95D}"/>
                </a:ext>
              </a:extLst>
            </p:cNvPr>
            <p:cNvSpPr txBox="1"/>
            <p:nvPr/>
          </p:nvSpPr>
          <p:spPr>
            <a:xfrm>
              <a:off x="9132887" y="763591"/>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31" name="TextBox 30">
              <a:extLst>
                <a:ext uri="{FF2B5EF4-FFF2-40B4-BE49-F238E27FC236}">
                  <a16:creationId xmlns:a16="http://schemas.microsoft.com/office/drawing/2014/main" id="{FB101A97-C4E6-7743-88F5-DC394CE59D4F}"/>
                </a:ext>
              </a:extLst>
            </p:cNvPr>
            <p:cNvSpPr txBox="1"/>
            <p:nvPr/>
          </p:nvSpPr>
          <p:spPr>
            <a:xfrm>
              <a:off x="9385100"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32" name="TextBox 31">
              <a:extLst>
                <a:ext uri="{FF2B5EF4-FFF2-40B4-BE49-F238E27FC236}">
                  <a16:creationId xmlns:a16="http://schemas.microsoft.com/office/drawing/2014/main" id="{1675CF1E-D1E4-BB4C-917E-E904D8A78B68}"/>
                </a:ext>
              </a:extLst>
            </p:cNvPr>
            <p:cNvSpPr txBox="1"/>
            <p:nvPr/>
          </p:nvSpPr>
          <p:spPr>
            <a:xfrm>
              <a:off x="9636665"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33" name="TextBox 32">
              <a:extLst>
                <a:ext uri="{FF2B5EF4-FFF2-40B4-BE49-F238E27FC236}">
                  <a16:creationId xmlns:a16="http://schemas.microsoft.com/office/drawing/2014/main" id="{8C11AC7D-6262-B14A-995D-59B42440AD63}"/>
                </a:ext>
              </a:extLst>
            </p:cNvPr>
            <p:cNvSpPr txBox="1"/>
            <p:nvPr/>
          </p:nvSpPr>
          <p:spPr>
            <a:xfrm>
              <a:off x="9893788" y="765727"/>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34" name="TextBox 33">
              <a:extLst>
                <a:ext uri="{FF2B5EF4-FFF2-40B4-BE49-F238E27FC236}">
                  <a16:creationId xmlns:a16="http://schemas.microsoft.com/office/drawing/2014/main" id="{A8F14DA1-7AB7-BD4E-AAEF-FC761EDEB602}"/>
                </a:ext>
              </a:extLst>
            </p:cNvPr>
            <p:cNvSpPr txBox="1"/>
            <p:nvPr/>
          </p:nvSpPr>
          <p:spPr>
            <a:xfrm>
              <a:off x="10134087"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35" name="TextBox 34">
              <a:extLst>
                <a:ext uri="{FF2B5EF4-FFF2-40B4-BE49-F238E27FC236}">
                  <a16:creationId xmlns:a16="http://schemas.microsoft.com/office/drawing/2014/main" id="{A04B44B2-72CD-9843-9FBD-D9B2647EDF88}"/>
                </a:ext>
              </a:extLst>
            </p:cNvPr>
            <p:cNvSpPr txBox="1"/>
            <p:nvPr/>
          </p:nvSpPr>
          <p:spPr>
            <a:xfrm>
              <a:off x="10399146" y="761705"/>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6" name="TextBox 35">
              <a:extLst>
                <a:ext uri="{FF2B5EF4-FFF2-40B4-BE49-F238E27FC236}">
                  <a16:creationId xmlns:a16="http://schemas.microsoft.com/office/drawing/2014/main" id="{1A5DC87D-ED9F-1143-ABA1-A901A7391063}"/>
                </a:ext>
              </a:extLst>
            </p:cNvPr>
            <p:cNvSpPr txBox="1"/>
            <p:nvPr/>
          </p:nvSpPr>
          <p:spPr>
            <a:xfrm>
              <a:off x="10617319"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sp>
        <p:nvSpPr>
          <p:cNvPr id="38" name="TextBox 37">
            <a:extLst>
              <a:ext uri="{FF2B5EF4-FFF2-40B4-BE49-F238E27FC236}">
                <a16:creationId xmlns:a16="http://schemas.microsoft.com/office/drawing/2014/main" id="{58EA8D93-46CF-044A-A511-475C2A65B699}"/>
              </a:ext>
            </a:extLst>
          </p:cNvPr>
          <p:cNvSpPr txBox="1"/>
          <p:nvPr/>
        </p:nvSpPr>
        <p:spPr>
          <a:xfrm>
            <a:off x="1758991" y="1217042"/>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9" name="TextBox 38">
            <a:extLst>
              <a:ext uri="{FF2B5EF4-FFF2-40B4-BE49-F238E27FC236}">
                <a16:creationId xmlns:a16="http://schemas.microsoft.com/office/drawing/2014/main" id="{C7649E30-BF64-5A44-AF97-1703A04885F6}"/>
              </a:ext>
            </a:extLst>
          </p:cNvPr>
          <p:cNvSpPr txBox="1"/>
          <p:nvPr/>
        </p:nvSpPr>
        <p:spPr>
          <a:xfrm>
            <a:off x="5403632" y="1268436"/>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1214425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DF47BE-989B-894A-A17E-3D0A6B01E26D}"/>
              </a:ext>
            </a:extLst>
          </p:cNvPr>
          <p:cNvPicPr>
            <a:picLocks noChangeAspect="1"/>
          </p:cNvPicPr>
          <p:nvPr/>
        </p:nvPicPr>
        <p:blipFill rotWithShape="1">
          <a:blip r:embed="rId2"/>
          <a:srcRect l="7778" t="9190" r="8078" b="8289"/>
          <a:stretch/>
        </p:blipFill>
        <p:spPr>
          <a:xfrm>
            <a:off x="1915444" y="1759476"/>
            <a:ext cx="3404662" cy="3339048"/>
          </a:xfrm>
          <a:prstGeom prst="rect">
            <a:avLst/>
          </a:prstGeom>
        </p:spPr>
      </p:pic>
      <p:sp>
        <p:nvSpPr>
          <p:cNvPr id="38" name="TextBox 37">
            <a:extLst>
              <a:ext uri="{FF2B5EF4-FFF2-40B4-BE49-F238E27FC236}">
                <a16:creationId xmlns:a16="http://schemas.microsoft.com/office/drawing/2014/main" id="{58EA8D93-46CF-044A-A511-475C2A65B699}"/>
              </a:ext>
            </a:extLst>
          </p:cNvPr>
          <p:cNvSpPr txBox="1"/>
          <p:nvPr/>
        </p:nvSpPr>
        <p:spPr>
          <a:xfrm>
            <a:off x="1758991" y="1217042"/>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9" name="TextBox 38">
            <a:extLst>
              <a:ext uri="{FF2B5EF4-FFF2-40B4-BE49-F238E27FC236}">
                <a16:creationId xmlns:a16="http://schemas.microsoft.com/office/drawing/2014/main" id="{C7649E30-BF64-5A44-AF97-1703A04885F6}"/>
              </a:ext>
            </a:extLst>
          </p:cNvPr>
          <p:cNvSpPr txBox="1"/>
          <p:nvPr/>
        </p:nvSpPr>
        <p:spPr>
          <a:xfrm>
            <a:off x="5403632" y="1268436"/>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grpSp>
        <p:nvGrpSpPr>
          <p:cNvPr id="45" name="Group 44">
            <a:extLst>
              <a:ext uri="{FF2B5EF4-FFF2-40B4-BE49-F238E27FC236}">
                <a16:creationId xmlns:a16="http://schemas.microsoft.com/office/drawing/2014/main" id="{65491F48-C32B-804C-9D58-16725467A52D}"/>
              </a:ext>
            </a:extLst>
          </p:cNvPr>
          <p:cNvGrpSpPr/>
          <p:nvPr/>
        </p:nvGrpSpPr>
        <p:grpSpPr>
          <a:xfrm>
            <a:off x="6643934" y="1288833"/>
            <a:ext cx="3963585" cy="3809691"/>
            <a:chOff x="8302487" y="1420425"/>
            <a:chExt cx="3963585" cy="3809691"/>
          </a:xfrm>
        </p:grpSpPr>
        <p:grpSp>
          <p:nvGrpSpPr>
            <p:cNvPr id="41" name="Group 40">
              <a:extLst>
                <a:ext uri="{FF2B5EF4-FFF2-40B4-BE49-F238E27FC236}">
                  <a16:creationId xmlns:a16="http://schemas.microsoft.com/office/drawing/2014/main" id="{837166F3-C1FE-4A40-B14F-48D1C14C0A64}"/>
                </a:ext>
              </a:extLst>
            </p:cNvPr>
            <p:cNvGrpSpPr/>
            <p:nvPr/>
          </p:nvGrpSpPr>
          <p:grpSpPr>
            <a:xfrm>
              <a:off x="8302487" y="1884106"/>
              <a:ext cx="3963585" cy="3346010"/>
              <a:chOff x="3967843" y="1290153"/>
              <a:chExt cx="6621776" cy="5164158"/>
            </a:xfrm>
          </p:grpSpPr>
          <p:pic>
            <p:nvPicPr>
              <p:cNvPr id="21" name="Picture 20">
                <a:extLst>
                  <a:ext uri="{FF2B5EF4-FFF2-40B4-BE49-F238E27FC236}">
                    <a16:creationId xmlns:a16="http://schemas.microsoft.com/office/drawing/2014/main" id="{6952FD6F-8C1A-C04A-91C0-96727CFFCE7F}"/>
                  </a:ext>
                </a:extLst>
              </p:cNvPr>
              <p:cNvPicPr>
                <a:picLocks noChangeAspect="1"/>
              </p:cNvPicPr>
              <p:nvPr/>
            </p:nvPicPr>
            <p:blipFill rotWithShape="1">
              <a:blip r:embed="rId3"/>
              <a:srcRect l="18967" t="18812" r="6367" b="6309"/>
              <a:stretch/>
            </p:blipFill>
            <p:spPr>
              <a:xfrm>
                <a:off x="3967843" y="1290153"/>
                <a:ext cx="5120596" cy="5135140"/>
              </a:xfrm>
              <a:prstGeom prst="rect">
                <a:avLst/>
              </a:prstGeom>
            </p:spPr>
          </p:pic>
          <p:pic>
            <p:nvPicPr>
              <p:cNvPr id="40" name="Picture 39">
                <a:extLst>
                  <a:ext uri="{FF2B5EF4-FFF2-40B4-BE49-F238E27FC236}">
                    <a16:creationId xmlns:a16="http://schemas.microsoft.com/office/drawing/2014/main" id="{C4CE7630-6F96-D74F-8B54-1B6ECE1931ED}"/>
                  </a:ext>
                </a:extLst>
              </p:cNvPr>
              <p:cNvPicPr>
                <a:picLocks noChangeAspect="1"/>
              </p:cNvPicPr>
              <p:nvPr/>
            </p:nvPicPr>
            <p:blipFill rotWithShape="1">
              <a:blip r:embed="rId4"/>
              <a:srcRect t="21030" r="77410" b="5887"/>
              <a:stretch/>
            </p:blipFill>
            <p:spPr>
              <a:xfrm flipH="1">
                <a:off x="9113701" y="1442279"/>
                <a:ext cx="1475918" cy="5012032"/>
              </a:xfrm>
              <a:prstGeom prst="rect">
                <a:avLst/>
              </a:prstGeom>
            </p:spPr>
          </p:pic>
        </p:grpSp>
        <p:sp>
          <p:nvSpPr>
            <p:cNvPr id="20" name="TextBox 19">
              <a:extLst>
                <a:ext uri="{FF2B5EF4-FFF2-40B4-BE49-F238E27FC236}">
                  <a16:creationId xmlns:a16="http://schemas.microsoft.com/office/drawing/2014/main" id="{F33C0DB3-C557-E84F-87A3-7C523DA55EC8}"/>
                </a:ext>
              </a:extLst>
            </p:cNvPr>
            <p:cNvSpPr txBox="1"/>
            <p:nvPr/>
          </p:nvSpPr>
          <p:spPr>
            <a:xfrm>
              <a:off x="9029394" y="1931750"/>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23" name="TextBox 22">
              <a:extLst>
                <a:ext uri="{FF2B5EF4-FFF2-40B4-BE49-F238E27FC236}">
                  <a16:creationId xmlns:a16="http://schemas.microsoft.com/office/drawing/2014/main" id="{32BB8CFD-2916-4A40-944A-7DF5F3D891DB}"/>
                </a:ext>
              </a:extLst>
            </p:cNvPr>
            <p:cNvSpPr txBox="1"/>
            <p:nvPr/>
          </p:nvSpPr>
          <p:spPr>
            <a:xfrm>
              <a:off x="10607519" y="1937501"/>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25" name="TextBox 24">
              <a:extLst>
                <a:ext uri="{FF2B5EF4-FFF2-40B4-BE49-F238E27FC236}">
                  <a16:creationId xmlns:a16="http://schemas.microsoft.com/office/drawing/2014/main" id="{1F9CBB4F-E886-3647-B328-328CC2174FAC}"/>
                </a:ext>
              </a:extLst>
            </p:cNvPr>
            <p:cNvSpPr txBox="1"/>
            <p:nvPr/>
          </p:nvSpPr>
          <p:spPr>
            <a:xfrm>
              <a:off x="8453596" y="1868643"/>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6" name="TextBox 25">
              <a:extLst>
                <a:ext uri="{FF2B5EF4-FFF2-40B4-BE49-F238E27FC236}">
                  <a16:creationId xmlns:a16="http://schemas.microsoft.com/office/drawing/2014/main" id="{93F4DF3F-348E-4149-B5A0-EE6BB35FAF59}"/>
                </a:ext>
              </a:extLst>
            </p:cNvPr>
            <p:cNvSpPr txBox="1"/>
            <p:nvPr/>
          </p:nvSpPr>
          <p:spPr>
            <a:xfrm>
              <a:off x="8705161" y="1868643"/>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7" name="TextBox 26">
              <a:extLst>
                <a:ext uri="{FF2B5EF4-FFF2-40B4-BE49-F238E27FC236}">
                  <a16:creationId xmlns:a16="http://schemas.microsoft.com/office/drawing/2014/main" id="{35D88455-BA19-D041-AD9E-9F316E2D4265}"/>
                </a:ext>
              </a:extLst>
            </p:cNvPr>
            <p:cNvSpPr txBox="1"/>
            <p:nvPr/>
          </p:nvSpPr>
          <p:spPr>
            <a:xfrm>
              <a:off x="8962284" y="1871722"/>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8" name="TextBox 27">
              <a:extLst>
                <a:ext uri="{FF2B5EF4-FFF2-40B4-BE49-F238E27FC236}">
                  <a16:creationId xmlns:a16="http://schemas.microsoft.com/office/drawing/2014/main" id="{CB6A5806-FBFB-CA4C-96C2-3607610EC039}"/>
                </a:ext>
              </a:extLst>
            </p:cNvPr>
            <p:cNvSpPr txBox="1"/>
            <p:nvPr/>
          </p:nvSpPr>
          <p:spPr>
            <a:xfrm>
              <a:off x="9202583" y="1868643"/>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9" name="TextBox 28">
              <a:extLst>
                <a:ext uri="{FF2B5EF4-FFF2-40B4-BE49-F238E27FC236}">
                  <a16:creationId xmlns:a16="http://schemas.microsoft.com/office/drawing/2014/main" id="{515922DD-24E8-C64E-B541-3C5D868A461B}"/>
                </a:ext>
              </a:extLst>
            </p:cNvPr>
            <p:cNvSpPr txBox="1"/>
            <p:nvPr/>
          </p:nvSpPr>
          <p:spPr>
            <a:xfrm>
              <a:off x="9467642" y="1867700"/>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0" name="TextBox 29">
              <a:extLst>
                <a:ext uri="{FF2B5EF4-FFF2-40B4-BE49-F238E27FC236}">
                  <a16:creationId xmlns:a16="http://schemas.microsoft.com/office/drawing/2014/main" id="{1F5FEF45-D1EC-DD46-A71B-A3452D88D95D}"/>
                </a:ext>
              </a:extLst>
            </p:cNvPr>
            <p:cNvSpPr txBox="1"/>
            <p:nvPr/>
          </p:nvSpPr>
          <p:spPr>
            <a:xfrm>
              <a:off x="9685815" y="1868643"/>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31" name="TextBox 30">
              <a:extLst>
                <a:ext uri="{FF2B5EF4-FFF2-40B4-BE49-F238E27FC236}">
                  <a16:creationId xmlns:a16="http://schemas.microsoft.com/office/drawing/2014/main" id="{FB101A97-C4E6-7743-88F5-DC394CE59D4F}"/>
                </a:ext>
              </a:extLst>
            </p:cNvPr>
            <p:cNvSpPr txBox="1"/>
            <p:nvPr/>
          </p:nvSpPr>
          <p:spPr>
            <a:xfrm>
              <a:off x="9938028" y="186770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32" name="TextBox 31">
              <a:extLst>
                <a:ext uri="{FF2B5EF4-FFF2-40B4-BE49-F238E27FC236}">
                  <a16:creationId xmlns:a16="http://schemas.microsoft.com/office/drawing/2014/main" id="{1675CF1E-D1E4-BB4C-917E-E904D8A78B68}"/>
                </a:ext>
              </a:extLst>
            </p:cNvPr>
            <p:cNvSpPr txBox="1"/>
            <p:nvPr/>
          </p:nvSpPr>
          <p:spPr>
            <a:xfrm>
              <a:off x="10189593" y="186770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33" name="TextBox 32">
              <a:extLst>
                <a:ext uri="{FF2B5EF4-FFF2-40B4-BE49-F238E27FC236}">
                  <a16:creationId xmlns:a16="http://schemas.microsoft.com/office/drawing/2014/main" id="{8C11AC7D-6262-B14A-995D-59B42440AD63}"/>
                </a:ext>
              </a:extLst>
            </p:cNvPr>
            <p:cNvSpPr txBox="1"/>
            <p:nvPr/>
          </p:nvSpPr>
          <p:spPr>
            <a:xfrm>
              <a:off x="10446716" y="1870779"/>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34" name="TextBox 33">
              <a:extLst>
                <a:ext uri="{FF2B5EF4-FFF2-40B4-BE49-F238E27FC236}">
                  <a16:creationId xmlns:a16="http://schemas.microsoft.com/office/drawing/2014/main" id="{A8F14DA1-7AB7-BD4E-AAEF-FC761EDEB602}"/>
                </a:ext>
              </a:extLst>
            </p:cNvPr>
            <p:cNvSpPr txBox="1"/>
            <p:nvPr/>
          </p:nvSpPr>
          <p:spPr>
            <a:xfrm>
              <a:off x="10687015" y="186770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35" name="TextBox 34">
              <a:extLst>
                <a:ext uri="{FF2B5EF4-FFF2-40B4-BE49-F238E27FC236}">
                  <a16:creationId xmlns:a16="http://schemas.microsoft.com/office/drawing/2014/main" id="{A04B44B2-72CD-9843-9FBD-D9B2647EDF88}"/>
                </a:ext>
              </a:extLst>
            </p:cNvPr>
            <p:cNvSpPr txBox="1"/>
            <p:nvPr/>
          </p:nvSpPr>
          <p:spPr>
            <a:xfrm>
              <a:off x="10952074" y="1866757"/>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6" name="TextBox 35">
              <a:extLst>
                <a:ext uri="{FF2B5EF4-FFF2-40B4-BE49-F238E27FC236}">
                  <a16:creationId xmlns:a16="http://schemas.microsoft.com/office/drawing/2014/main" id="{1A5DC87D-ED9F-1143-ABA1-A901A7391063}"/>
                </a:ext>
              </a:extLst>
            </p:cNvPr>
            <p:cNvSpPr txBox="1"/>
            <p:nvPr/>
          </p:nvSpPr>
          <p:spPr>
            <a:xfrm>
              <a:off x="11170247" y="1867700"/>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nvGrpSpPr>
            <p:cNvPr id="18" name="Group 17">
              <a:extLst>
                <a:ext uri="{FF2B5EF4-FFF2-40B4-BE49-F238E27FC236}">
                  <a16:creationId xmlns:a16="http://schemas.microsoft.com/office/drawing/2014/main" id="{A98FBE16-6953-9D48-80D2-282E5DA7E1AF}"/>
                </a:ext>
              </a:extLst>
            </p:cNvPr>
            <p:cNvGrpSpPr/>
            <p:nvPr/>
          </p:nvGrpSpPr>
          <p:grpSpPr>
            <a:xfrm>
              <a:off x="10564673" y="1420425"/>
              <a:ext cx="774802" cy="410902"/>
              <a:chOff x="8427781" y="1326655"/>
              <a:chExt cx="774802" cy="410902"/>
            </a:xfrm>
          </p:grpSpPr>
          <p:grpSp>
            <p:nvGrpSpPr>
              <p:cNvPr id="15" name="Group 14">
                <a:extLst>
                  <a:ext uri="{FF2B5EF4-FFF2-40B4-BE49-F238E27FC236}">
                    <a16:creationId xmlns:a16="http://schemas.microsoft.com/office/drawing/2014/main" id="{688A317D-793E-1F47-9D5C-8924DE56CE18}"/>
                  </a:ext>
                </a:extLst>
              </p:cNvPr>
              <p:cNvGrpSpPr/>
              <p:nvPr/>
            </p:nvGrpSpPr>
            <p:grpSpPr>
              <a:xfrm>
                <a:off x="8427781" y="1326655"/>
                <a:ext cx="774802" cy="370224"/>
                <a:chOff x="9197174" y="1552199"/>
                <a:chExt cx="774802" cy="370224"/>
              </a:xfrm>
            </p:grpSpPr>
            <p:pic>
              <p:nvPicPr>
                <p:cNvPr id="17" name="Picture 16">
                  <a:extLst>
                    <a:ext uri="{FF2B5EF4-FFF2-40B4-BE49-F238E27FC236}">
                      <a16:creationId xmlns:a16="http://schemas.microsoft.com/office/drawing/2014/main" id="{1FC31617-9663-D04C-8E03-CCE3B9CC11BE}"/>
                    </a:ext>
                  </a:extLst>
                </p:cNvPr>
                <p:cNvPicPr>
                  <a:picLocks noChangeAspect="1"/>
                </p:cNvPicPr>
                <p:nvPr/>
              </p:nvPicPr>
              <p:blipFill rotWithShape="1">
                <a:blip r:embed="rId5"/>
                <a:srcRect r="77270" b="83355"/>
                <a:stretch/>
              </p:blipFill>
              <p:spPr>
                <a:xfrm>
                  <a:off x="9197174" y="1767553"/>
                  <a:ext cx="774802" cy="154870"/>
                </a:xfrm>
                <a:prstGeom prst="rect">
                  <a:avLst/>
                </a:prstGeom>
              </p:spPr>
            </p:pic>
            <p:sp>
              <p:nvSpPr>
                <p:cNvPr id="14" name="TextBox 13">
                  <a:extLst>
                    <a:ext uri="{FF2B5EF4-FFF2-40B4-BE49-F238E27FC236}">
                      <a16:creationId xmlns:a16="http://schemas.microsoft.com/office/drawing/2014/main" id="{F006F26B-776A-D043-8F74-F60181CE4FEB}"/>
                    </a:ext>
                  </a:extLst>
                </p:cNvPr>
                <p:cNvSpPr txBox="1"/>
                <p:nvPr/>
              </p:nvSpPr>
              <p:spPr>
                <a:xfrm>
                  <a:off x="9326398" y="1552199"/>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grpSp>
          <p:sp>
            <p:nvSpPr>
              <p:cNvPr id="37" name="TextBox 36">
                <a:extLst>
                  <a:ext uri="{FF2B5EF4-FFF2-40B4-BE49-F238E27FC236}">
                    <a16:creationId xmlns:a16="http://schemas.microsoft.com/office/drawing/2014/main" id="{4CDC3BC6-0C92-3B43-A0C9-8D2AC9E3FEB1}"/>
                  </a:ext>
                </a:extLst>
              </p:cNvPr>
              <p:cNvSpPr txBox="1"/>
              <p:nvPr/>
            </p:nvSpPr>
            <p:spPr>
              <a:xfrm>
                <a:off x="8579749" y="1676002"/>
                <a:ext cx="569066" cy="61555"/>
              </a:xfrm>
              <a:prstGeom prst="rect">
                <a:avLst/>
              </a:prstGeom>
              <a:solidFill>
                <a:schemeClr val="bg1"/>
              </a:solidFill>
            </p:spPr>
            <p:txBody>
              <a:bodyPr wrap="none" lIns="0" tIns="0" rIns="0" bIns="0" rtlCol="0">
                <a:spAutoFit/>
              </a:bodyPr>
              <a:lstStyle/>
              <a:p>
                <a:pPr algn="ctr"/>
                <a:r>
                  <a:rPr lang="en-US" sz="400" dirty="0">
                    <a:latin typeface="Arial" panose="020B0604020202020204" pitchFamily="34" charset="0"/>
                    <a:cs typeface="Arial" panose="020B0604020202020204" pitchFamily="34" charset="0"/>
                  </a:rPr>
                  <a:t>-2     -1     0     1     2     3</a:t>
                </a:r>
              </a:p>
            </p:txBody>
          </p:sp>
        </p:grpSp>
      </p:grpSp>
      <p:pic>
        <p:nvPicPr>
          <p:cNvPr id="49" name="Picture 48">
            <a:extLst>
              <a:ext uri="{FF2B5EF4-FFF2-40B4-BE49-F238E27FC236}">
                <a16:creationId xmlns:a16="http://schemas.microsoft.com/office/drawing/2014/main" id="{243285DF-6A48-4C45-A881-A598EFEB7A5E}"/>
              </a:ext>
            </a:extLst>
          </p:cNvPr>
          <p:cNvPicPr>
            <a:picLocks noChangeAspect="1"/>
          </p:cNvPicPr>
          <p:nvPr/>
        </p:nvPicPr>
        <p:blipFill rotWithShape="1">
          <a:blip r:embed="rId6"/>
          <a:srcRect r="85726" b="90598"/>
          <a:stretch/>
        </p:blipFill>
        <p:spPr>
          <a:xfrm>
            <a:off x="6602278" y="1107745"/>
            <a:ext cx="978877" cy="644769"/>
          </a:xfrm>
          <a:prstGeom prst="rect">
            <a:avLst/>
          </a:prstGeom>
        </p:spPr>
      </p:pic>
    </p:spTree>
    <p:extLst>
      <p:ext uri="{BB962C8B-B14F-4D97-AF65-F5344CB8AC3E}">
        <p14:creationId xmlns:p14="http://schemas.microsoft.com/office/powerpoint/2010/main" val="3829891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AAC377-E32F-CC4B-B1BC-3D3176FB2FA8}"/>
              </a:ext>
            </a:extLst>
          </p:cNvPr>
          <p:cNvGrpSpPr/>
          <p:nvPr/>
        </p:nvGrpSpPr>
        <p:grpSpPr>
          <a:xfrm>
            <a:off x="7497885" y="1255944"/>
            <a:ext cx="4285726" cy="4346111"/>
            <a:chOff x="7664139" y="5879718"/>
            <a:chExt cx="4285726" cy="4346111"/>
          </a:xfrm>
        </p:grpSpPr>
        <p:grpSp>
          <p:nvGrpSpPr>
            <p:cNvPr id="9" name="Group 8">
              <a:extLst>
                <a:ext uri="{FF2B5EF4-FFF2-40B4-BE49-F238E27FC236}">
                  <a16:creationId xmlns:a16="http://schemas.microsoft.com/office/drawing/2014/main" id="{3FB96540-C73B-2241-BAB2-763D351E8706}"/>
                </a:ext>
              </a:extLst>
            </p:cNvPr>
            <p:cNvGrpSpPr/>
            <p:nvPr/>
          </p:nvGrpSpPr>
          <p:grpSpPr>
            <a:xfrm>
              <a:off x="7664139" y="6597475"/>
              <a:ext cx="4285726" cy="3628354"/>
              <a:chOff x="7406429" y="1837906"/>
              <a:chExt cx="4285726" cy="3628354"/>
            </a:xfrm>
          </p:grpSpPr>
          <p:pic>
            <p:nvPicPr>
              <p:cNvPr id="13" name="Picture 12">
                <a:extLst>
                  <a:ext uri="{FF2B5EF4-FFF2-40B4-BE49-F238E27FC236}">
                    <a16:creationId xmlns:a16="http://schemas.microsoft.com/office/drawing/2014/main" id="{4E41F2C9-2F92-1C44-88C7-FD00A3EDF173}"/>
                  </a:ext>
                </a:extLst>
              </p:cNvPr>
              <p:cNvPicPr>
                <a:picLocks noChangeAspect="1"/>
              </p:cNvPicPr>
              <p:nvPr/>
            </p:nvPicPr>
            <p:blipFill rotWithShape="1">
              <a:blip r:embed="rId2"/>
              <a:srcRect t="18521" r="6309" b="5970"/>
              <a:stretch/>
            </p:blipFill>
            <p:spPr>
              <a:xfrm>
                <a:off x="7406429" y="1868831"/>
                <a:ext cx="4122426" cy="3577628"/>
              </a:xfrm>
              <a:prstGeom prst="rect">
                <a:avLst/>
              </a:prstGeom>
            </p:spPr>
          </p:pic>
          <p:pic>
            <p:nvPicPr>
              <p:cNvPr id="14" name="Picture 13">
                <a:extLst>
                  <a:ext uri="{FF2B5EF4-FFF2-40B4-BE49-F238E27FC236}">
                    <a16:creationId xmlns:a16="http://schemas.microsoft.com/office/drawing/2014/main" id="{7846425F-88C5-814B-8A84-31478A2B093B}"/>
                  </a:ext>
                </a:extLst>
              </p:cNvPr>
              <p:cNvPicPr>
                <a:picLocks noChangeAspect="1"/>
              </p:cNvPicPr>
              <p:nvPr/>
            </p:nvPicPr>
            <p:blipFill rotWithShape="1">
              <a:blip r:embed="rId3"/>
              <a:srcRect l="19170" t="17947" r="77100" b="5639"/>
              <a:stretch/>
            </p:blipFill>
            <p:spPr>
              <a:xfrm>
                <a:off x="11526765" y="1837906"/>
                <a:ext cx="165390" cy="3628354"/>
              </a:xfrm>
              <a:prstGeom prst="rect">
                <a:avLst/>
              </a:prstGeom>
            </p:spPr>
          </p:pic>
        </p:grpSp>
        <p:grpSp>
          <p:nvGrpSpPr>
            <p:cNvPr id="10" name="Group 9">
              <a:extLst>
                <a:ext uri="{FF2B5EF4-FFF2-40B4-BE49-F238E27FC236}">
                  <a16:creationId xmlns:a16="http://schemas.microsoft.com/office/drawing/2014/main" id="{F6D67952-CF22-7E4D-A30D-6DBC6EDB73E8}"/>
                </a:ext>
              </a:extLst>
            </p:cNvPr>
            <p:cNvGrpSpPr/>
            <p:nvPr/>
          </p:nvGrpSpPr>
          <p:grpSpPr>
            <a:xfrm>
              <a:off x="10607519" y="5879718"/>
              <a:ext cx="921213" cy="631885"/>
              <a:chOff x="10071964" y="1262286"/>
              <a:chExt cx="921213" cy="631885"/>
            </a:xfrm>
          </p:grpSpPr>
          <p:pic>
            <p:nvPicPr>
              <p:cNvPr id="11" name="Picture 10">
                <a:extLst>
                  <a:ext uri="{FF2B5EF4-FFF2-40B4-BE49-F238E27FC236}">
                    <a16:creationId xmlns:a16="http://schemas.microsoft.com/office/drawing/2014/main" id="{F5F0802E-5893-BC4B-BE75-57D4C53AF2B9}"/>
                  </a:ext>
                </a:extLst>
              </p:cNvPr>
              <p:cNvPicPr>
                <a:picLocks noChangeAspect="1"/>
              </p:cNvPicPr>
              <p:nvPr/>
            </p:nvPicPr>
            <p:blipFill rotWithShape="1">
              <a:blip r:embed="rId4"/>
              <a:srcRect t="111" r="96978" b="91647"/>
              <a:stretch/>
            </p:blipFill>
            <p:spPr>
              <a:xfrm>
                <a:off x="10813906" y="1262286"/>
                <a:ext cx="179271" cy="617207"/>
              </a:xfrm>
              <a:prstGeom prst="rect">
                <a:avLst/>
              </a:prstGeom>
            </p:spPr>
          </p:pic>
          <p:sp>
            <p:nvSpPr>
              <p:cNvPr id="12" name="TextBox 11">
                <a:extLst>
                  <a:ext uri="{FF2B5EF4-FFF2-40B4-BE49-F238E27FC236}">
                    <a16:creationId xmlns:a16="http://schemas.microsoft.com/office/drawing/2014/main" id="{99EF40C1-D7E9-6449-B5F3-766C639362DF}"/>
                  </a:ext>
                </a:extLst>
              </p:cNvPr>
              <p:cNvSpPr txBox="1"/>
              <p:nvPr/>
            </p:nvSpPr>
            <p:spPr>
              <a:xfrm>
                <a:off x="10071964" y="1263229"/>
                <a:ext cx="841961" cy="630942"/>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Method</a:t>
                </a:r>
              </a:p>
              <a:p>
                <a:pPr algn="r"/>
                <a:r>
                  <a:rPr lang="en-US" sz="500" dirty="0">
                    <a:latin typeface="Arial" panose="020B0604020202020204" pitchFamily="34" charset="0"/>
                    <a:cs typeface="Arial" panose="020B0604020202020204" pitchFamily="34" charset="0"/>
                  </a:rPr>
                  <a:t>ASCA</a:t>
                </a:r>
              </a:p>
              <a:p>
                <a:pPr algn="r"/>
                <a:r>
                  <a:rPr lang="en-US" sz="500" dirty="0">
                    <a:latin typeface="Arial" panose="020B0604020202020204" pitchFamily="34" charset="0"/>
                    <a:cs typeface="Arial" panose="020B0604020202020204" pitchFamily="34" charset="0"/>
                  </a:rPr>
                  <a:t>ASCA_Clustering</a:t>
                </a:r>
              </a:p>
              <a:p>
                <a:pPr algn="r"/>
                <a:r>
                  <a:rPr lang="en-US" sz="500" dirty="0">
                    <a:latin typeface="Arial" panose="020B0604020202020204" pitchFamily="34" charset="0"/>
                    <a:cs typeface="Arial" panose="020B0604020202020204" pitchFamily="34" charset="0"/>
                  </a:rPr>
                  <a:t>Clustering</a:t>
                </a:r>
              </a:p>
              <a:p>
                <a:pPr algn="r"/>
                <a:r>
                  <a:rPr lang="en-US" sz="500" dirty="0">
                    <a:latin typeface="Arial" panose="020B0604020202020204" pitchFamily="34" charset="0"/>
                    <a:cs typeface="Arial" panose="020B0604020202020204" pitchFamily="34" charset="0"/>
                  </a:rPr>
                  <a:t>Proportions test</a:t>
                </a:r>
              </a:p>
              <a:p>
                <a:pPr algn="r"/>
                <a:r>
                  <a:rPr lang="en-US" sz="500" dirty="0">
                    <a:latin typeface="Arial" panose="020B0604020202020204" pitchFamily="34" charset="0"/>
                    <a:cs typeface="Arial" panose="020B0604020202020204" pitchFamily="34" charset="0"/>
                  </a:rPr>
                  <a:t>Proportions test_ASCA</a:t>
                </a:r>
              </a:p>
              <a:p>
                <a:pPr algn="r"/>
                <a:r>
                  <a:rPr lang="en-US" sz="500" dirty="0">
                    <a:latin typeface="Arial" panose="020B0604020202020204" pitchFamily="34" charset="0"/>
                    <a:cs typeface="Arial" panose="020B0604020202020204" pitchFamily="34" charset="0"/>
                  </a:rPr>
                  <a:t>All methods</a:t>
                </a:r>
                <a:endParaRPr lang="en-US" sz="400" dirty="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387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882EB1-A4E8-5648-ABBA-106A3A20C04C}"/>
              </a:ext>
            </a:extLst>
          </p:cNvPr>
          <p:cNvPicPr>
            <a:picLocks noChangeAspect="1"/>
          </p:cNvPicPr>
          <p:nvPr/>
        </p:nvPicPr>
        <p:blipFill rotWithShape="1">
          <a:blip r:embed="rId2"/>
          <a:srcRect t="19013" r="8657" b="6476"/>
          <a:stretch/>
        </p:blipFill>
        <p:spPr>
          <a:xfrm>
            <a:off x="8062649" y="1538085"/>
            <a:ext cx="3778532" cy="5107394"/>
          </a:xfrm>
          <a:prstGeom prst="rect">
            <a:avLst/>
          </a:prstGeom>
        </p:spPr>
      </p:pic>
      <p:grpSp>
        <p:nvGrpSpPr>
          <p:cNvPr id="9" name="Group 8">
            <a:extLst>
              <a:ext uri="{FF2B5EF4-FFF2-40B4-BE49-F238E27FC236}">
                <a16:creationId xmlns:a16="http://schemas.microsoft.com/office/drawing/2014/main" id="{B8C90691-8FB5-BA4E-ACBB-F1CF18DA95BB}"/>
              </a:ext>
            </a:extLst>
          </p:cNvPr>
          <p:cNvGrpSpPr/>
          <p:nvPr/>
        </p:nvGrpSpPr>
        <p:grpSpPr>
          <a:xfrm>
            <a:off x="8924825" y="1092188"/>
            <a:ext cx="3267175" cy="821216"/>
            <a:chOff x="9013138" y="452706"/>
            <a:chExt cx="3267175" cy="821216"/>
          </a:xfrm>
        </p:grpSpPr>
        <p:grpSp>
          <p:nvGrpSpPr>
            <p:cNvPr id="10" name="Group 9">
              <a:extLst>
                <a:ext uri="{FF2B5EF4-FFF2-40B4-BE49-F238E27FC236}">
                  <a16:creationId xmlns:a16="http://schemas.microsoft.com/office/drawing/2014/main" id="{94ECA886-7526-BE43-921D-DDAA27519104}"/>
                </a:ext>
              </a:extLst>
            </p:cNvPr>
            <p:cNvGrpSpPr/>
            <p:nvPr/>
          </p:nvGrpSpPr>
          <p:grpSpPr>
            <a:xfrm>
              <a:off x="9013138" y="452706"/>
              <a:ext cx="2940236" cy="713418"/>
              <a:chOff x="7919457" y="323535"/>
              <a:chExt cx="2940236" cy="713418"/>
            </a:xfrm>
          </p:grpSpPr>
          <p:pic>
            <p:nvPicPr>
              <p:cNvPr id="14" name="Picture 13">
                <a:extLst>
                  <a:ext uri="{FF2B5EF4-FFF2-40B4-BE49-F238E27FC236}">
                    <a16:creationId xmlns:a16="http://schemas.microsoft.com/office/drawing/2014/main" id="{6E3F15F3-CEB6-D348-A0BA-CD926EE065FD}"/>
                  </a:ext>
                </a:extLst>
              </p:cNvPr>
              <p:cNvPicPr>
                <a:picLocks noChangeAspect="1"/>
              </p:cNvPicPr>
              <p:nvPr/>
            </p:nvPicPr>
            <p:blipFill rotWithShape="1">
              <a:blip r:embed="rId2"/>
              <a:srcRect r="77270" b="83355"/>
              <a:stretch/>
            </p:blipFill>
            <p:spPr>
              <a:xfrm>
                <a:off x="10107308" y="509214"/>
                <a:ext cx="680952" cy="223640"/>
              </a:xfrm>
              <a:prstGeom prst="rect">
                <a:avLst/>
              </a:prstGeom>
            </p:spPr>
          </p:pic>
          <p:sp>
            <p:nvSpPr>
              <p:cNvPr id="15" name="TextBox 14">
                <a:extLst>
                  <a:ext uri="{FF2B5EF4-FFF2-40B4-BE49-F238E27FC236}">
                    <a16:creationId xmlns:a16="http://schemas.microsoft.com/office/drawing/2014/main" id="{065CFB41-6DC9-2943-B98A-035A806A190C}"/>
                  </a:ext>
                </a:extLst>
              </p:cNvPr>
              <p:cNvSpPr txBox="1"/>
              <p:nvPr/>
            </p:nvSpPr>
            <p:spPr>
              <a:xfrm>
                <a:off x="10169760" y="323535"/>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sp>
            <p:nvSpPr>
              <p:cNvPr id="16" name="TextBox 15">
                <a:extLst>
                  <a:ext uri="{FF2B5EF4-FFF2-40B4-BE49-F238E27FC236}">
                    <a16:creationId xmlns:a16="http://schemas.microsoft.com/office/drawing/2014/main" id="{DCA747FE-5E4A-E642-89EF-736E6A51E441}"/>
                  </a:ext>
                </a:extLst>
              </p:cNvPr>
              <p:cNvSpPr txBox="1"/>
              <p:nvPr/>
            </p:nvSpPr>
            <p:spPr>
              <a:xfrm>
                <a:off x="8476466" y="883065"/>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17" name="TextBox 16">
                <a:extLst>
                  <a:ext uri="{FF2B5EF4-FFF2-40B4-BE49-F238E27FC236}">
                    <a16:creationId xmlns:a16="http://schemas.microsoft.com/office/drawing/2014/main" id="{8459233F-F5FE-514D-B54B-AA3CAF99DADF}"/>
                  </a:ext>
                </a:extLst>
              </p:cNvPr>
              <p:cNvSpPr txBox="1"/>
              <p:nvPr/>
            </p:nvSpPr>
            <p:spPr>
              <a:xfrm>
                <a:off x="10054591" y="863764"/>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18" name="TextBox 17">
                <a:extLst>
                  <a:ext uri="{FF2B5EF4-FFF2-40B4-BE49-F238E27FC236}">
                    <a16:creationId xmlns:a16="http://schemas.microsoft.com/office/drawing/2014/main" id="{E073B434-89DF-4747-B43A-74489ABFDDDF}"/>
                  </a:ext>
                </a:extLst>
              </p:cNvPr>
              <p:cNvSpPr txBox="1"/>
              <p:nvPr/>
            </p:nvSpPr>
            <p:spPr>
              <a:xfrm>
                <a:off x="7919457"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19" name="TextBox 18">
                <a:extLst>
                  <a:ext uri="{FF2B5EF4-FFF2-40B4-BE49-F238E27FC236}">
                    <a16:creationId xmlns:a16="http://schemas.microsoft.com/office/drawing/2014/main" id="{2DF1C9F2-5EC9-FF47-8E75-FEED799386F2}"/>
                  </a:ext>
                </a:extLst>
              </p:cNvPr>
              <p:cNvSpPr txBox="1"/>
              <p:nvPr/>
            </p:nvSpPr>
            <p:spPr>
              <a:xfrm>
                <a:off x="8152233"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0" name="TextBox 19">
                <a:extLst>
                  <a:ext uri="{FF2B5EF4-FFF2-40B4-BE49-F238E27FC236}">
                    <a16:creationId xmlns:a16="http://schemas.microsoft.com/office/drawing/2014/main" id="{C0436119-1F59-2B4B-BB58-4ED7CBCD20F3}"/>
                  </a:ext>
                </a:extLst>
              </p:cNvPr>
              <p:cNvSpPr txBox="1"/>
              <p:nvPr/>
            </p:nvSpPr>
            <p:spPr>
              <a:xfrm>
                <a:off x="8409356" y="76667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61B5C9FC-0F1C-0B41-A70C-741CA4E2324D}"/>
                  </a:ext>
                </a:extLst>
              </p:cNvPr>
              <p:cNvSpPr txBox="1"/>
              <p:nvPr/>
            </p:nvSpPr>
            <p:spPr>
              <a:xfrm>
                <a:off x="8649655"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2" name="TextBox 21">
                <a:extLst>
                  <a:ext uri="{FF2B5EF4-FFF2-40B4-BE49-F238E27FC236}">
                    <a16:creationId xmlns:a16="http://schemas.microsoft.com/office/drawing/2014/main" id="{BA535FDC-5054-EF4A-9A58-50CE8CD876C5}"/>
                  </a:ext>
                </a:extLst>
              </p:cNvPr>
              <p:cNvSpPr txBox="1"/>
              <p:nvPr/>
            </p:nvSpPr>
            <p:spPr>
              <a:xfrm>
                <a:off x="8914714"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3" name="TextBox 22">
                <a:extLst>
                  <a:ext uri="{FF2B5EF4-FFF2-40B4-BE49-F238E27FC236}">
                    <a16:creationId xmlns:a16="http://schemas.microsoft.com/office/drawing/2014/main" id="{16C47112-14D9-C04F-8752-AB406782CC0C}"/>
                  </a:ext>
                </a:extLst>
              </p:cNvPr>
              <p:cNvSpPr txBox="1"/>
              <p:nvPr/>
            </p:nvSpPr>
            <p:spPr>
              <a:xfrm>
                <a:off x="9132887" y="763591"/>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24" name="TextBox 23">
                <a:extLst>
                  <a:ext uri="{FF2B5EF4-FFF2-40B4-BE49-F238E27FC236}">
                    <a16:creationId xmlns:a16="http://schemas.microsoft.com/office/drawing/2014/main" id="{EC26FBD3-B346-0947-B845-5CCFE8D4136F}"/>
                  </a:ext>
                </a:extLst>
              </p:cNvPr>
              <p:cNvSpPr txBox="1"/>
              <p:nvPr/>
            </p:nvSpPr>
            <p:spPr>
              <a:xfrm>
                <a:off x="9385100"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5" name="TextBox 24">
                <a:extLst>
                  <a:ext uri="{FF2B5EF4-FFF2-40B4-BE49-F238E27FC236}">
                    <a16:creationId xmlns:a16="http://schemas.microsoft.com/office/drawing/2014/main" id="{CEC33539-F695-DC4E-A4FF-9724642235DD}"/>
                  </a:ext>
                </a:extLst>
              </p:cNvPr>
              <p:cNvSpPr txBox="1"/>
              <p:nvPr/>
            </p:nvSpPr>
            <p:spPr>
              <a:xfrm>
                <a:off x="9636665"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6" name="TextBox 25">
                <a:extLst>
                  <a:ext uri="{FF2B5EF4-FFF2-40B4-BE49-F238E27FC236}">
                    <a16:creationId xmlns:a16="http://schemas.microsoft.com/office/drawing/2014/main" id="{FFDF37ED-D868-EB43-896E-3EF53880E8FE}"/>
                  </a:ext>
                </a:extLst>
              </p:cNvPr>
              <p:cNvSpPr txBox="1"/>
              <p:nvPr/>
            </p:nvSpPr>
            <p:spPr>
              <a:xfrm>
                <a:off x="9893788" y="765727"/>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7" name="TextBox 26">
                <a:extLst>
                  <a:ext uri="{FF2B5EF4-FFF2-40B4-BE49-F238E27FC236}">
                    <a16:creationId xmlns:a16="http://schemas.microsoft.com/office/drawing/2014/main" id="{FB2D46A2-C877-6543-B18F-064F6D72E0F5}"/>
                  </a:ext>
                </a:extLst>
              </p:cNvPr>
              <p:cNvSpPr txBox="1"/>
              <p:nvPr/>
            </p:nvSpPr>
            <p:spPr>
              <a:xfrm>
                <a:off x="10134087"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8" name="TextBox 27">
                <a:extLst>
                  <a:ext uri="{FF2B5EF4-FFF2-40B4-BE49-F238E27FC236}">
                    <a16:creationId xmlns:a16="http://schemas.microsoft.com/office/drawing/2014/main" id="{A855E32A-D05F-0D41-90E5-2796F117AC35}"/>
                  </a:ext>
                </a:extLst>
              </p:cNvPr>
              <p:cNvSpPr txBox="1"/>
              <p:nvPr/>
            </p:nvSpPr>
            <p:spPr>
              <a:xfrm>
                <a:off x="10399146" y="761705"/>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9" name="TextBox 28">
                <a:extLst>
                  <a:ext uri="{FF2B5EF4-FFF2-40B4-BE49-F238E27FC236}">
                    <a16:creationId xmlns:a16="http://schemas.microsoft.com/office/drawing/2014/main" id="{D963983E-6CCD-8545-839E-04D90E90F068}"/>
                  </a:ext>
                </a:extLst>
              </p:cNvPr>
              <p:cNvSpPr txBox="1"/>
              <p:nvPr/>
            </p:nvSpPr>
            <p:spPr>
              <a:xfrm>
                <a:off x="10617319"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sp>
          <p:nvSpPr>
            <p:cNvPr id="11" name="TextBox 10">
              <a:extLst>
                <a:ext uri="{FF2B5EF4-FFF2-40B4-BE49-F238E27FC236}">
                  <a16:creationId xmlns:a16="http://schemas.microsoft.com/office/drawing/2014/main" id="{F187AD76-A07B-0D4F-99E8-2D245C51FC57}"/>
                </a:ext>
              </a:extLst>
            </p:cNvPr>
            <p:cNvSpPr txBox="1"/>
            <p:nvPr/>
          </p:nvSpPr>
          <p:spPr>
            <a:xfrm>
              <a:off x="11897210" y="992935"/>
              <a:ext cx="32252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Temp</a:t>
              </a:r>
            </a:p>
          </p:txBody>
        </p:sp>
        <p:sp>
          <p:nvSpPr>
            <p:cNvPr id="12" name="TextBox 11">
              <a:extLst>
                <a:ext uri="{FF2B5EF4-FFF2-40B4-BE49-F238E27FC236}">
                  <a16:creationId xmlns:a16="http://schemas.microsoft.com/office/drawing/2014/main" id="{39D47E15-1276-7041-AC18-0D953A543E2D}"/>
                </a:ext>
              </a:extLst>
            </p:cNvPr>
            <p:cNvSpPr txBox="1"/>
            <p:nvPr/>
          </p:nvSpPr>
          <p:spPr>
            <a:xfrm>
              <a:off x="11905748" y="889804"/>
              <a:ext cx="27924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Day</a:t>
              </a:r>
            </a:p>
          </p:txBody>
        </p:sp>
        <p:sp>
          <p:nvSpPr>
            <p:cNvPr id="13" name="TextBox 12">
              <a:extLst>
                <a:ext uri="{FF2B5EF4-FFF2-40B4-BE49-F238E27FC236}">
                  <a16:creationId xmlns:a16="http://schemas.microsoft.com/office/drawing/2014/main" id="{3BEB76D9-8F09-CE4E-AB12-1D5A4FC51C49}"/>
                </a:ext>
              </a:extLst>
            </p:cNvPr>
            <p:cNvSpPr txBox="1"/>
            <p:nvPr/>
          </p:nvSpPr>
          <p:spPr>
            <a:xfrm>
              <a:off x="11888859" y="1120034"/>
              <a:ext cx="39145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Proteins</a:t>
              </a:r>
            </a:p>
          </p:txBody>
        </p:sp>
      </p:grpSp>
      <p:pic>
        <p:nvPicPr>
          <p:cNvPr id="31" name="Picture 30">
            <a:extLst>
              <a:ext uri="{FF2B5EF4-FFF2-40B4-BE49-F238E27FC236}">
                <a16:creationId xmlns:a16="http://schemas.microsoft.com/office/drawing/2014/main" id="{A134C2E4-54FC-3847-AA00-172DC59AB34B}"/>
              </a:ext>
            </a:extLst>
          </p:cNvPr>
          <p:cNvPicPr>
            <a:picLocks noChangeAspect="1"/>
          </p:cNvPicPr>
          <p:nvPr/>
        </p:nvPicPr>
        <p:blipFill>
          <a:blip r:embed="rId3"/>
          <a:stretch>
            <a:fillRect/>
          </a:stretch>
        </p:blipFill>
        <p:spPr>
          <a:xfrm>
            <a:off x="197876" y="1338409"/>
            <a:ext cx="7899459" cy="5404893"/>
          </a:xfrm>
          <a:prstGeom prst="rect">
            <a:avLst/>
          </a:prstGeom>
        </p:spPr>
      </p:pic>
      <p:sp>
        <p:nvSpPr>
          <p:cNvPr id="32" name="TextBox 31">
            <a:extLst>
              <a:ext uri="{FF2B5EF4-FFF2-40B4-BE49-F238E27FC236}">
                <a16:creationId xmlns:a16="http://schemas.microsoft.com/office/drawing/2014/main" id="{870918CE-19D9-034A-B1C0-A5629A6494C9}"/>
              </a:ext>
            </a:extLst>
          </p:cNvPr>
          <p:cNvSpPr txBox="1"/>
          <p:nvPr/>
        </p:nvSpPr>
        <p:spPr>
          <a:xfrm>
            <a:off x="85466" y="1108273"/>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3" name="TextBox 32">
            <a:extLst>
              <a:ext uri="{FF2B5EF4-FFF2-40B4-BE49-F238E27FC236}">
                <a16:creationId xmlns:a16="http://schemas.microsoft.com/office/drawing/2014/main" id="{4E0BD414-F7A8-0444-8D6E-188EC5C2B98F}"/>
              </a:ext>
            </a:extLst>
          </p:cNvPr>
          <p:cNvSpPr txBox="1"/>
          <p:nvPr/>
        </p:nvSpPr>
        <p:spPr>
          <a:xfrm>
            <a:off x="8300989" y="1108273"/>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015978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30B43C-1EA9-494F-B9BE-D4C63DBED556}"/>
              </a:ext>
            </a:extLst>
          </p:cNvPr>
          <p:cNvPicPr>
            <a:picLocks noChangeAspect="1"/>
          </p:cNvPicPr>
          <p:nvPr/>
        </p:nvPicPr>
        <p:blipFill>
          <a:blip r:embed="rId2"/>
          <a:stretch>
            <a:fillRect/>
          </a:stretch>
        </p:blipFill>
        <p:spPr>
          <a:xfrm>
            <a:off x="184511" y="914400"/>
            <a:ext cx="7989532" cy="5466522"/>
          </a:xfrm>
          <a:prstGeom prst="rect">
            <a:avLst/>
          </a:prstGeom>
        </p:spPr>
      </p:pic>
      <p:pic>
        <p:nvPicPr>
          <p:cNvPr id="10" name="Picture 9">
            <a:extLst>
              <a:ext uri="{FF2B5EF4-FFF2-40B4-BE49-F238E27FC236}">
                <a16:creationId xmlns:a16="http://schemas.microsoft.com/office/drawing/2014/main" id="{45C642EA-0DA7-3F42-B4DF-432BD3ED2D0C}"/>
              </a:ext>
            </a:extLst>
          </p:cNvPr>
          <p:cNvPicPr>
            <a:picLocks noChangeAspect="1"/>
          </p:cNvPicPr>
          <p:nvPr/>
        </p:nvPicPr>
        <p:blipFill rotWithShape="1">
          <a:blip r:embed="rId3"/>
          <a:srcRect l="1309" t="19128" r="8586" b="6668"/>
          <a:stretch/>
        </p:blipFill>
        <p:spPr>
          <a:xfrm>
            <a:off x="8228158" y="914400"/>
            <a:ext cx="3725216" cy="5088835"/>
          </a:xfrm>
          <a:prstGeom prst="rect">
            <a:avLst/>
          </a:prstGeom>
        </p:spPr>
      </p:pic>
      <p:grpSp>
        <p:nvGrpSpPr>
          <p:cNvPr id="35" name="Group 34">
            <a:extLst>
              <a:ext uri="{FF2B5EF4-FFF2-40B4-BE49-F238E27FC236}">
                <a16:creationId xmlns:a16="http://schemas.microsoft.com/office/drawing/2014/main" id="{12C4A46F-830F-8B4D-92FA-10C79836995F}"/>
              </a:ext>
            </a:extLst>
          </p:cNvPr>
          <p:cNvGrpSpPr/>
          <p:nvPr/>
        </p:nvGrpSpPr>
        <p:grpSpPr>
          <a:xfrm>
            <a:off x="9013138" y="452706"/>
            <a:ext cx="3267175" cy="821216"/>
            <a:chOff x="9013138" y="452706"/>
            <a:chExt cx="3267175" cy="821216"/>
          </a:xfrm>
        </p:grpSpPr>
        <p:grpSp>
          <p:nvGrpSpPr>
            <p:cNvPr id="11" name="Group 10">
              <a:extLst>
                <a:ext uri="{FF2B5EF4-FFF2-40B4-BE49-F238E27FC236}">
                  <a16:creationId xmlns:a16="http://schemas.microsoft.com/office/drawing/2014/main" id="{2F39B165-E694-E445-B0E8-C5BDC777418A}"/>
                </a:ext>
              </a:extLst>
            </p:cNvPr>
            <p:cNvGrpSpPr/>
            <p:nvPr/>
          </p:nvGrpSpPr>
          <p:grpSpPr>
            <a:xfrm>
              <a:off x="9013138" y="452706"/>
              <a:ext cx="2940236" cy="713418"/>
              <a:chOff x="7919457" y="323535"/>
              <a:chExt cx="2940236" cy="713418"/>
            </a:xfrm>
          </p:grpSpPr>
          <p:pic>
            <p:nvPicPr>
              <p:cNvPr id="14" name="Picture 13">
                <a:extLst>
                  <a:ext uri="{FF2B5EF4-FFF2-40B4-BE49-F238E27FC236}">
                    <a16:creationId xmlns:a16="http://schemas.microsoft.com/office/drawing/2014/main" id="{39BD8B8F-E1F3-A641-9703-B06B45BA7CD9}"/>
                  </a:ext>
                </a:extLst>
              </p:cNvPr>
              <p:cNvPicPr>
                <a:picLocks noChangeAspect="1"/>
              </p:cNvPicPr>
              <p:nvPr/>
            </p:nvPicPr>
            <p:blipFill rotWithShape="1">
              <a:blip r:embed="rId4"/>
              <a:srcRect r="77270" b="83355"/>
              <a:stretch/>
            </p:blipFill>
            <p:spPr>
              <a:xfrm>
                <a:off x="10107308" y="509214"/>
                <a:ext cx="680952" cy="223640"/>
              </a:xfrm>
              <a:prstGeom prst="rect">
                <a:avLst/>
              </a:prstGeom>
            </p:spPr>
          </p:pic>
          <p:sp>
            <p:nvSpPr>
              <p:cNvPr id="15" name="TextBox 14">
                <a:extLst>
                  <a:ext uri="{FF2B5EF4-FFF2-40B4-BE49-F238E27FC236}">
                    <a16:creationId xmlns:a16="http://schemas.microsoft.com/office/drawing/2014/main" id="{3BBA9120-BDEA-BD44-A319-25027E106E2F}"/>
                  </a:ext>
                </a:extLst>
              </p:cNvPr>
              <p:cNvSpPr txBox="1"/>
              <p:nvPr/>
            </p:nvSpPr>
            <p:spPr>
              <a:xfrm>
                <a:off x="10169760" y="323535"/>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sp>
            <p:nvSpPr>
              <p:cNvPr id="16" name="TextBox 15">
                <a:extLst>
                  <a:ext uri="{FF2B5EF4-FFF2-40B4-BE49-F238E27FC236}">
                    <a16:creationId xmlns:a16="http://schemas.microsoft.com/office/drawing/2014/main" id="{29C1E3B4-E5A0-574E-A7A8-254D14DF6343}"/>
                  </a:ext>
                </a:extLst>
              </p:cNvPr>
              <p:cNvSpPr txBox="1"/>
              <p:nvPr/>
            </p:nvSpPr>
            <p:spPr>
              <a:xfrm>
                <a:off x="8476466" y="883065"/>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17" name="TextBox 16">
                <a:extLst>
                  <a:ext uri="{FF2B5EF4-FFF2-40B4-BE49-F238E27FC236}">
                    <a16:creationId xmlns:a16="http://schemas.microsoft.com/office/drawing/2014/main" id="{11FA1216-CE62-FC49-9084-34A2122D2871}"/>
                  </a:ext>
                </a:extLst>
              </p:cNvPr>
              <p:cNvSpPr txBox="1"/>
              <p:nvPr/>
            </p:nvSpPr>
            <p:spPr>
              <a:xfrm>
                <a:off x="10054591" y="863764"/>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18" name="TextBox 17">
                <a:extLst>
                  <a:ext uri="{FF2B5EF4-FFF2-40B4-BE49-F238E27FC236}">
                    <a16:creationId xmlns:a16="http://schemas.microsoft.com/office/drawing/2014/main" id="{1771722A-EF38-B140-B16D-976A9F5126BD}"/>
                  </a:ext>
                </a:extLst>
              </p:cNvPr>
              <p:cNvSpPr txBox="1"/>
              <p:nvPr/>
            </p:nvSpPr>
            <p:spPr>
              <a:xfrm>
                <a:off x="7919457"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19" name="TextBox 18">
                <a:extLst>
                  <a:ext uri="{FF2B5EF4-FFF2-40B4-BE49-F238E27FC236}">
                    <a16:creationId xmlns:a16="http://schemas.microsoft.com/office/drawing/2014/main" id="{A395EEB8-0C3D-0F48-882C-B1D3C789BC70}"/>
                  </a:ext>
                </a:extLst>
              </p:cNvPr>
              <p:cNvSpPr txBox="1"/>
              <p:nvPr/>
            </p:nvSpPr>
            <p:spPr>
              <a:xfrm>
                <a:off x="8152233"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0" name="TextBox 19">
                <a:extLst>
                  <a:ext uri="{FF2B5EF4-FFF2-40B4-BE49-F238E27FC236}">
                    <a16:creationId xmlns:a16="http://schemas.microsoft.com/office/drawing/2014/main" id="{82CFBECB-CFF0-3B4E-AE97-FFA15D33893C}"/>
                  </a:ext>
                </a:extLst>
              </p:cNvPr>
              <p:cNvSpPr txBox="1"/>
              <p:nvPr/>
            </p:nvSpPr>
            <p:spPr>
              <a:xfrm>
                <a:off x="8409356" y="76667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E239AE6C-E97C-7C45-A08A-56C620300584}"/>
                  </a:ext>
                </a:extLst>
              </p:cNvPr>
              <p:cNvSpPr txBox="1"/>
              <p:nvPr/>
            </p:nvSpPr>
            <p:spPr>
              <a:xfrm>
                <a:off x="8649655"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2" name="TextBox 21">
                <a:extLst>
                  <a:ext uri="{FF2B5EF4-FFF2-40B4-BE49-F238E27FC236}">
                    <a16:creationId xmlns:a16="http://schemas.microsoft.com/office/drawing/2014/main" id="{BB2E49DD-005B-A54A-A92D-506AAF65AB39}"/>
                  </a:ext>
                </a:extLst>
              </p:cNvPr>
              <p:cNvSpPr txBox="1"/>
              <p:nvPr/>
            </p:nvSpPr>
            <p:spPr>
              <a:xfrm>
                <a:off x="8914714"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3" name="TextBox 22">
                <a:extLst>
                  <a:ext uri="{FF2B5EF4-FFF2-40B4-BE49-F238E27FC236}">
                    <a16:creationId xmlns:a16="http://schemas.microsoft.com/office/drawing/2014/main" id="{9D670093-BAA0-3A42-85ED-DE1D68BCE225}"/>
                  </a:ext>
                </a:extLst>
              </p:cNvPr>
              <p:cNvSpPr txBox="1"/>
              <p:nvPr/>
            </p:nvSpPr>
            <p:spPr>
              <a:xfrm>
                <a:off x="9132887" y="763591"/>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24" name="TextBox 23">
                <a:extLst>
                  <a:ext uri="{FF2B5EF4-FFF2-40B4-BE49-F238E27FC236}">
                    <a16:creationId xmlns:a16="http://schemas.microsoft.com/office/drawing/2014/main" id="{1DB4D33E-5FB2-1847-B401-C0E02D2245D1}"/>
                  </a:ext>
                </a:extLst>
              </p:cNvPr>
              <p:cNvSpPr txBox="1"/>
              <p:nvPr/>
            </p:nvSpPr>
            <p:spPr>
              <a:xfrm>
                <a:off x="9385100"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5" name="TextBox 24">
                <a:extLst>
                  <a:ext uri="{FF2B5EF4-FFF2-40B4-BE49-F238E27FC236}">
                    <a16:creationId xmlns:a16="http://schemas.microsoft.com/office/drawing/2014/main" id="{274D5B78-532E-D14F-9421-9FDD978D4479}"/>
                  </a:ext>
                </a:extLst>
              </p:cNvPr>
              <p:cNvSpPr txBox="1"/>
              <p:nvPr/>
            </p:nvSpPr>
            <p:spPr>
              <a:xfrm>
                <a:off x="9636665"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6" name="TextBox 25">
                <a:extLst>
                  <a:ext uri="{FF2B5EF4-FFF2-40B4-BE49-F238E27FC236}">
                    <a16:creationId xmlns:a16="http://schemas.microsoft.com/office/drawing/2014/main" id="{66AABC64-0A2E-134E-9659-A3ED1C1C1656}"/>
                  </a:ext>
                </a:extLst>
              </p:cNvPr>
              <p:cNvSpPr txBox="1"/>
              <p:nvPr/>
            </p:nvSpPr>
            <p:spPr>
              <a:xfrm>
                <a:off x="9893788" y="765727"/>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7" name="TextBox 26">
                <a:extLst>
                  <a:ext uri="{FF2B5EF4-FFF2-40B4-BE49-F238E27FC236}">
                    <a16:creationId xmlns:a16="http://schemas.microsoft.com/office/drawing/2014/main" id="{0399629E-C19E-324F-BDB1-B7114DD3DC46}"/>
                  </a:ext>
                </a:extLst>
              </p:cNvPr>
              <p:cNvSpPr txBox="1"/>
              <p:nvPr/>
            </p:nvSpPr>
            <p:spPr>
              <a:xfrm>
                <a:off x="10134087"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8" name="TextBox 27">
                <a:extLst>
                  <a:ext uri="{FF2B5EF4-FFF2-40B4-BE49-F238E27FC236}">
                    <a16:creationId xmlns:a16="http://schemas.microsoft.com/office/drawing/2014/main" id="{B3E13859-123A-194A-9ED1-7962512E0204}"/>
                  </a:ext>
                </a:extLst>
              </p:cNvPr>
              <p:cNvSpPr txBox="1"/>
              <p:nvPr/>
            </p:nvSpPr>
            <p:spPr>
              <a:xfrm>
                <a:off x="10399146" y="761705"/>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9" name="TextBox 28">
                <a:extLst>
                  <a:ext uri="{FF2B5EF4-FFF2-40B4-BE49-F238E27FC236}">
                    <a16:creationId xmlns:a16="http://schemas.microsoft.com/office/drawing/2014/main" id="{36FD188C-78E3-2842-AB42-682243BB45A2}"/>
                  </a:ext>
                </a:extLst>
              </p:cNvPr>
              <p:cNvSpPr txBox="1"/>
              <p:nvPr/>
            </p:nvSpPr>
            <p:spPr>
              <a:xfrm>
                <a:off x="10617319"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sp>
          <p:nvSpPr>
            <p:cNvPr id="31" name="TextBox 30">
              <a:extLst>
                <a:ext uri="{FF2B5EF4-FFF2-40B4-BE49-F238E27FC236}">
                  <a16:creationId xmlns:a16="http://schemas.microsoft.com/office/drawing/2014/main" id="{27054BFA-E55D-A94D-AA5B-3DE29A282B7C}"/>
                </a:ext>
              </a:extLst>
            </p:cNvPr>
            <p:cNvSpPr txBox="1"/>
            <p:nvPr/>
          </p:nvSpPr>
          <p:spPr>
            <a:xfrm>
              <a:off x="11897210" y="992935"/>
              <a:ext cx="32252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Temp</a:t>
              </a:r>
            </a:p>
          </p:txBody>
        </p:sp>
        <p:sp>
          <p:nvSpPr>
            <p:cNvPr id="32" name="TextBox 31">
              <a:extLst>
                <a:ext uri="{FF2B5EF4-FFF2-40B4-BE49-F238E27FC236}">
                  <a16:creationId xmlns:a16="http://schemas.microsoft.com/office/drawing/2014/main" id="{A7A854DF-4804-024B-A611-C6DBBEAF23DE}"/>
                </a:ext>
              </a:extLst>
            </p:cNvPr>
            <p:cNvSpPr txBox="1"/>
            <p:nvPr/>
          </p:nvSpPr>
          <p:spPr>
            <a:xfrm>
              <a:off x="11905748" y="889804"/>
              <a:ext cx="27924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Day</a:t>
              </a:r>
            </a:p>
          </p:txBody>
        </p:sp>
        <p:sp>
          <p:nvSpPr>
            <p:cNvPr id="33" name="TextBox 32">
              <a:extLst>
                <a:ext uri="{FF2B5EF4-FFF2-40B4-BE49-F238E27FC236}">
                  <a16:creationId xmlns:a16="http://schemas.microsoft.com/office/drawing/2014/main" id="{DC6B3BC2-B560-A141-BC48-C6DB7E479823}"/>
                </a:ext>
              </a:extLst>
            </p:cNvPr>
            <p:cNvSpPr txBox="1"/>
            <p:nvPr/>
          </p:nvSpPr>
          <p:spPr>
            <a:xfrm>
              <a:off x="11888859" y="1120034"/>
              <a:ext cx="39145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Proteins</a:t>
              </a:r>
            </a:p>
          </p:txBody>
        </p:sp>
      </p:grpSp>
      <p:sp>
        <p:nvSpPr>
          <p:cNvPr id="37" name="TextBox 36">
            <a:extLst>
              <a:ext uri="{FF2B5EF4-FFF2-40B4-BE49-F238E27FC236}">
                <a16:creationId xmlns:a16="http://schemas.microsoft.com/office/drawing/2014/main" id="{EE82736A-D3D6-584F-96EB-EBB71F83D51A}"/>
              </a:ext>
            </a:extLst>
          </p:cNvPr>
          <p:cNvSpPr txBox="1"/>
          <p:nvPr/>
        </p:nvSpPr>
        <p:spPr>
          <a:xfrm>
            <a:off x="85466" y="64358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8" name="TextBox 37">
            <a:extLst>
              <a:ext uri="{FF2B5EF4-FFF2-40B4-BE49-F238E27FC236}">
                <a16:creationId xmlns:a16="http://schemas.microsoft.com/office/drawing/2014/main" id="{1CE93E8E-1D0F-8A40-92CF-23BF6925A3E2}"/>
              </a:ext>
            </a:extLst>
          </p:cNvPr>
          <p:cNvSpPr txBox="1"/>
          <p:nvPr/>
        </p:nvSpPr>
        <p:spPr>
          <a:xfrm>
            <a:off x="8300989" y="64358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2717550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16DAFFA-48CA-5D44-A58A-7214A90F96FF}"/>
              </a:ext>
            </a:extLst>
          </p:cNvPr>
          <p:cNvPicPr>
            <a:picLocks noChangeAspect="1"/>
          </p:cNvPicPr>
          <p:nvPr/>
        </p:nvPicPr>
        <p:blipFill rotWithShape="1">
          <a:blip r:embed="rId2"/>
          <a:srcRect t="18919" r="8259" b="6306"/>
          <a:stretch/>
        </p:blipFill>
        <p:spPr>
          <a:xfrm>
            <a:off x="8182394" y="894789"/>
            <a:ext cx="3795694" cy="5128056"/>
          </a:xfrm>
          <a:prstGeom prst="rect">
            <a:avLst/>
          </a:prstGeom>
        </p:spPr>
      </p:pic>
      <p:grpSp>
        <p:nvGrpSpPr>
          <p:cNvPr id="14" name="Group 13">
            <a:extLst>
              <a:ext uri="{FF2B5EF4-FFF2-40B4-BE49-F238E27FC236}">
                <a16:creationId xmlns:a16="http://schemas.microsoft.com/office/drawing/2014/main" id="{E67CF74E-5AF8-344E-BA35-2DCC0B08DA69}"/>
              </a:ext>
            </a:extLst>
          </p:cNvPr>
          <p:cNvGrpSpPr/>
          <p:nvPr/>
        </p:nvGrpSpPr>
        <p:grpSpPr>
          <a:xfrm>
            <a:off x="9013138" y="452706"/>
            <a:ext cx="3267175" cy="821216"/>
            <a:chOff x="9013138" y="452706"/>
            <a:chExt cx="3267175" cy="821216"/>
          </a:xfrm>
        </p:grpSpPr>
        <p:grpSp>
          <p:nvGrpSpPr>
            <p:cNvPr id="15" name="Group 14">
              <a:extLst>
                <a:ext uri="{FF2B5EF4-FFF2-40B4-BE49-F238E27FC236}">
                  <a16:creationId xmlns:a16="http://schemas.microsoft.com/office/drawing/2014/main" id="{E1AD771B-211C-2E40-8835-7B34B4D6F5A0}"/>
                </a:ext>
              </a:extLst>
            </p:cNvPr>
            <p:cNvGrpSpPr/>
            <p:nvPr/>
          </p:nvGrpSpPr>
          <p:grpSpPr>
            <a:xfrm>
              <a:off x="9013138" y="452706"/>
              <a:ext cx="2940236" cy="713418"/>
              <a:chOff x="7919457" y="323535"/>
              <a:chExt cx="2940236" cy="713418"/>
            </a:xfrm>
          </p:grpSpPr>
          <p:pic>
            <p:nvPicPr>
              <p:cNvPr id="19" name="Picture 18">
                <a:extLst>
                  <a:ext uri="{FF2B5EF4-FFF2-40B4-BE49-F238E27FC236}">
                    <a16:creationId xmlns:a16="http://schemas.microsoft.com/office/drawing/2014/main" id="{88E20AF9-B954-6745-A5C1-B233E54F4040}"/>
                  </a:ext>
                </a:extLst>
              </p:cNvPr>
              <p:cNvPicPr>
                <a:picLocks noChangeAspect="1"/>
              </p:cNvPicPr>
              <p:nvPr/>
            </p:nvPicPr>
            <p:blipFill rotWithShape="1">
              <a:blip r:embed="rId3"/>
              <a:srcRect r="77270" b="83355"/>
              <a:stretch/>
            </p:blipFill>
            <p:spPr>
              <a:xfrm>
                <a:off x="10107308" y="509214"/>
                <a:ext cx="680952" cy="223640"/>
              </a:xfrm>
              <a:prstGeom prst="rect">
                <a:avLst/>
              </a:prstGeom>
            </p:spPr>
          </p:pic>
          <p:sp>
            <p:nvSpPr>
              <p:cNvPr id="20" name="TextBox 19">
                <a:extLst>
                  <a:ext uri="{FF2B5EF4-FFF2-40B4-BE49-F238E27FC236}">
                    <a16:creationId xmlns:a16="http://schemas.microsoft.com/office/drawing/2014/main" id="{4C1FE7D5-9BA5-4E44-89F2-4589745C9610}"/>
                  </a:ext>
                </a:extLst>
              </p:cNvPr>
              <p:cNvSpPr txBox="1"/>
              <p:nvPr/>
            </p:nvSpPr>
            <p:spPr>
              <a:xfrm>
                <a:off x="10169760" y="323535"/>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sp>
            <p:nvSpPr>
              <p:cNvPr id="21" name="TextBox 20">
                <a:extLst>
                  <a:ext uri="{FF2B5EF4-FFF2-40B4-BE49-F238E27FC236}">
                    <a16:creationId xmlns:a16="http://schemas.microsoft.com/office/drawing/2014/main" id="{06E84460-0468-A54F-9F6B-3E71103BA06C}"/>
                  </a:ext>
                </a:extLst>
              </p:cNvPr>
              <p:cNvSpPr txBox="1"/>
              <p:nvPr/>
            </p:nvSpPr>
            <p:spPr>
              <a:xfrm>
                <a:off x="8476466" y="883065"/>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22" name="TextBox 21">
                <a:extLst>
                  <a:ext uri="{FF2B5EF4-FFF2-40B4-BE49-F238E27FC236}">
                    <a16:creationId xmlns:a16="http://schemas.microsoft.com/office/drawing/2014/main" id="{556B3FB1-C699-DD4C-AC8B-EBB537FB3E17}"/>
                  </a:ext>
                </a:extLst>
              </p:cNvPr>
              <p:cNvSpPr txBox="1"/>
              <p:nvPr/>
            </p:nvSpPr>
            <p:spPr>
              <a:xfrm>
                <a:off x="10054591" y="863764"/>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23" name="TextBox 22">
                <a:extLst>
                  <a:ext uri="{FF2B5EF4-FFF2-40B4-BE49-F238E27FC236}">
                    <a16:creationId xmlns:a16="http://schemas.microsoft.com/office/drawing/2014/main" id="{9A6D4FC8-EAAE-F346-B728-1DF5807BD5A6}"/>
                  </a:ext>
                </a:extLst>
              </p:cNvPr>
              <p:cNvSpPr txBox="1"/>
              <p:nvPr/>
            </p:nvSpPr>
            <p:spPr>
              <a:xfrm>
                <a:off x="7919457"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D84A7D64-E7E9-EE48-88B6-8DD497061DD8}"/>
                  </a:ext>
                </a:extLst>
              </p:cNvPr>
              <p:cNvSpPr txBox="1"/>
              <p:nvPr/>
            </p:nvSpPr>
            <p:spPr>
              <a:xfrm>
                <a:off x="8152233"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5" name="TextBox 24">
                <a:extLst>
                  <a:ext uri="{FF2B5EF4-FFF2-40B4-BE49-F238E27FC236}">
                    <a16:creationId xmlns:a16="http://schemas.microsoft.com/office/drawing/2014/main" id="{74BFEB71-87A0-6745-9DBD-574BB3D41BA8}"/>
                  </a:ext>
                </a:extLst>
              </p:cNvPr>
              <p:cNvSpPr txBox="1"/>
              <p:nvPr/>
            </p:nvSpPr>
            <p:spPr>
              <a:xfrm>
                <a:off x="8409356" y="76667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6" name="TextBox 25">
                <a:extLst>
                  <a:ext uri="{FF2B5EF4-FFF2-40B4-BE49-F238E27FC236}">
                    <a16:creationId xmlns:a16="http://schemas.microsoft.com/office/drawing/2014/main" id="{9660EFEE-4A75-0942-9CCB-8AC0564A00BB}"/>
                  </a:ext>
                </a:extLst>
              </p:cNvPr>
              <p:cNvSpPr txBox="1"/>
              <p:nvPr/>
            </p:nvSpPr>
            <p:spPr>
              <a:xfrm>
                <a:off x="8649655"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7" name="TextBox 26">
                <a:extLst>
                  <a:ext uri="{FF2B5EF4-FFF2-40B4-BE49-F238E27FC236}">
                    <a16:creationId xmlns:a16="http://schemas.microsoft.com/office/drawing/2014/main" id="{5F3A5867-4F84-3E43-B847-AD404D213F75}"/>
                  </a:ext>
                </a:extLst>
              </p:cNvPr>
              <p:cNvSpPr txBox="1"/>
              <p:nvPr/>
            </p:nvSpPr>
            <p:spPr>
              <a:xfrm>
                <a:off x="8914714"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8" name="TextBox 27">
                <a:extLst>
                  <a:ext uri="{FF2B5EF4-FFF2-40B4-BE49-F238E27FC236}">
                    <a16:creationId xmlns:a16="http://schemas.microsoft.com/office/drawing/2014/main" id="{EE863C55-8571-9849-9883-A738AD535122}"/>
                  </a:ext>
                </a:extLst>
              </p:cNvPr>
              <p:cNvSpPr txBox="1"/>
              <p:nvPr/>
            </p:nvSpPr>
            <p:spPr>
              <a:xfrm>
                <a:off x="9132887" y="763591"/>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29" name="TextBox 28">
                <a:extLst>
                  <a:ext uri="{FF2B5EF4-FFF2-40B4-BE49-F238E27FC236}">
                    <a16:creationId xmlns:a16="http://schemas.microsoft.com/office/drawing/2014/main" id="{134C952F-28E4-DA40-9607-8A8948C565B2}"/>
                  </a:ext>
                </a:extLst>
              </p:cNvPr>
              <p:cNvSpPr txBox="1"/>
              <p:nvPr/>
            </p:nvSpPr>
            <p:spPr>
              <a:xfrm>
                <a:off x="9385100"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30" name="TextBox 29">
                <a:extLst>
                  <a:ext uri="{FF2B5EF4-FFF2-40B4-BE49-F238E27FC236}">
                    <a16:creationId xmlns:a16="http://schemas.microsoft.com/office/drawing/2014/main" id="{7958B990-8A57-3C4C-A2FD-3AC175E37CC4}"/>
                  </a:ext>
                </a:extLst>
              </p:cNvPr>
              <p:cNvSpPr txBox="1"/>
              <p:nvPr/>
            </p:nvSpPr>
            <p:spPr>
              <a:xfrm>
                <a:off x="9636665"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31" name="TextBox 30">
                <a:extLst>
                  <a:ext uri="{FF2B5EF4-FFF2-40B4-BE49-F238E27FC236}">
                    <a16:creationId xmlns:a16="http://schemas.microsoft.com/office/drawing/2014/main" id="{C6BF21A4-DE24-9243-9E3A-5FA1D8737BC0}"/>
                  </a:ext>
                </a:extLst>
              </p:cNvPr>
              <p:cNvSpPr txBox="1"/>
              <p:nvPr/>
            </p:nvSpPr>
            <p:spPr>
              <a:xfrm>
                <a:off x="9893788" y="765727"/>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32" name="TextBox 31">
                <a:extLst>
                  <a:ext uri="{FF2B5EF4-FFF2-40B4-BE49-F238E27FC236}">
                    <a16:creationId xmlns:a16="http://schemas.microsoft.com/office/drawing/2014/main" id="{4AE62565-F1A1-6449-B728-842869A637B8}"/>
                  </a:ext>
                </a:extLst>
              </p:cNvPr>
              <p:cNvSpPr txBox="1"/>
              <p:nvPr/>
            </p:nvSpPr>
            <p:spPr>
              <a:xfrm>
                <a:off x="10134087"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33" name="TextBox 32">
                <a:extLst>
                  <a:ext uri="{FF2B5EF4-FFF2-40B4-BE49-F238E27FC236}">
                    <a16:creationId xmlns:a16="http://schemas.microsoft.com/office/drawing/2014/main" id="{D57EFCA9-09AC-C242-BE27-0168309CEC77}"/>
                  </a:ext>
                </a:extLst>
              </p:cNvPr>
              <p:cNvSpPr txBox="1"/>
              <p:nvPr/>
            </p:nvSpPr>
            <p:spPr>
              <a:xfrm>
                <a:off x="10399146" y="761705"/>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4" name="TextBox 33">
                <a:extLst>
                  <a:ext uri="{FF2B5EF4-FFF2-40B4-BE49-F238E27FC236}">
                    <a16:creationId xmlns:a16="http://schemas.microsoft.com/office/drawing/2014/main" id="{B9C38D54-D0C8-BE4A-8163-06120C11CFFB}"/>
                  </a:ext>
                </a:extLst>
              </p:cNvPr>
              <p:cNvSpPr txBox="1"/>
              <p:nvPr/>
            </p:nvSpPr>
            <p:spPr>
              <a:xfrm>
                <a:off x="10617319"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sp>
          <p:nvSpPr>
            <p:cNvPr id="16" name="TextBox 15">
              <a:extLst>
                <a:ext uri="{FF2B5EF4-FFF2-40B4-BE49-F238E27FC236}">
                  <a16:creationId xmlns:a16="http://schemas.microsoft.com/office/drawing/2014/main" id="{831DBB03-837E-424A-A6BD-8D277B557F70}"/>
                </a:ext>
              </a:extLst>
            </p:cNvPr>
            <p:cNvSpPr txBox="1"/>
            <p:nvPr/>
          </p:nvSpPr>
          <p:spPr>
            <a:xfrm>
              <a:off x="11897210" y="992935"/>
              <a:ext cx="32252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Temp</a:t>
              </a:r>
            </a:p>
          </p:txBody>
        </p:sp>
        <p:sp>
          <p:nvSpPr>
            <p:cNvPr id="17" name="TextBox 16">
              <a:extLst>
                <a:ext uri="{FF2B5EF4-FFF2-40B4-BE49-F238E27FC236}">
                  <a16:creationId xmlns:a16="http://schemas.microsoft.com/office/drawing/2014/main" id="{DB04BE25-4B37-EC47-8AA6-DF0666B26BB4}"/>
                </a:ext>
              </a:extLst>
            </p:cNvPr>
            <p:cNvSpPr txBox="1"/>
            <p:nvPr/>
          </p:nvSpPr>
          <p:spPr>
            <a:xfrm>
              <a:off x="11905748" y="889804"/>
              <a:ext cx="27924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Day</a:t>
              </a:r>
            </a:p>
          </p:txBody>
        </p:sp>
        <p:sp>
          <p:nvSpPr>
            <p:cNvPr id="18" name="TextBox 17">
              <a:extLst>
                <a:ext uri="{FF2B5EF4-FFF2-40B4-BE49-F238E27FC236}">
                  <a16:creationId xmlns:a16="http://schemas.microsoft.com/office/drawing/2014/main" id="{F50FFE7C-C727-1749-A4D1-1D09C25CCE81}"/>
                </a:ext>
              </a:extLst>
            </p:cNvPr>
            <p:cNvSpPr txBox="1"/>
            <p:nvPr/>
          </p:nvSpPr>
          <p:spPr>
            <a:xfrm>
              <a:off x="11888859" y="1120034"/>
              <a:ext cx="39145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Proteins</a:t>
              </a:r>
            </a:p>
          </p:txBody>
        </p:sp>
      </p:grpSp>
      <p:pic>
        <p:nvPicPr>
          <p:cNvPr id="37" name="Picture 36">
            <a:extLst>
              <a:ext uri="{FF2B5EF4-FFF2-40B4-BE49-F238E27FC236}">
                <a16:creationId xmlns:a16="http://schemas.microsoft.com/office/drawing/2014/main" id="{809051DE-7E9B-8848-AB13-3501CB36E5DB}"/>
              </a:ext>
            </a:extLst>
          </p:cNvPr>
          <p:cNvPicPr>
            <a:picLocks noChangeAspect="1"/>
          </p:cNvPicPr>
          <p:nvPr/>
        </p:nvPicPr>
        <p:blipFill>
          <a:blip r:embed="rId4"/>
          <a:stretch>
            <a:fillRect/>
          </a:stretch>
        </p:blipFill>
        <p:spPr>
          <a:xfrm>
            <a:off x="74666" y="835155"/>
            <a:ext cx="8117507" cy="5554084"/>
          </a:xfrm>
          <a:prstGeom prst="rect">
            <a:avLst/>
          </a:prstGeom>
        </p:spPr>
      </p:pic>
      <p:sp>
        <p:nvSpPr>
          <p:cNvPr id="38" name="TextBox 37">
            <a:extLst>
              <a:ext uri="{FF2B5EF4-FFF2-40B4-BE49-F238E27FC236}">
                <a16:creationId xmlns:a16="http://schemas.microsoft.com/office/drawing/2014/main" id="{672EFBC9-666D-AA47-83A6-ACD5922FEECF}"/>
              </a:ext>
            </a:extLst>
          </p:cNvPr>
          <p:cNvSpPr txBox="1"/>
          <p:nvPr/>
        </p:nvSpPr>
        <p:spPr>
          <a:xfrm>
            <a:off x="85466" y="583623"/>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9" name="TextBox 38">
            <a:extLst>
              <a:ext uri="{FF2B5EF4-FFF2-40B4-BE49-F238E27FC236}">
                <a16:creationId xmlns:a16="http://schemas.microsoft.com/office/drawing/2014/main" id="{6708E22F-C94A-D846-8301-21FFB10B524C}"/>
              </a:ext>
            </a:extLst>
          </p:cNvPr>
          <p:cNvSpPr txBox="1"/>
          <p:nvPr/>
        </p:nvSpPr>
        <p:spPr>
          <a:xfrm>
            <a:off x="8300989" y="583623"/>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20696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03C20-5994-E443-98D2-8240532D13B8}"/>
              </a:ext>
            </a:extLst>
          </p:cNvPr>
          <p:cNvPicPr>
            <a:picLocks noChangeAspect="1"/>
          </p:cNvPicPr>
          <p:nvPr/>
        </p:nvPicPr>
        <p:blipFill>
          <a:blip r:embed="rId3"/>
          <a:stretch>
            <a:fillRect/>
          </a:stretch>
        </p:blipFill>
        <p:spPr>
          <a:xfrm>
            <a:off x="611451" y="1333500"/>
            <a:ext cx="4468138" cy="4191000"/>
          </a:xfrm>
          <a:prstGeom prst="rect">
            <a:avLst/>
          </a:prstGeom>
        </p:spPr>
      </p:pic>
      <p:pic>
        <p:nvPicPr>
          <p:cNvPr id="7" name="Picture 6">
            <a:extLst>
              <a:ext uri="{FF2B5EF4-FFF2-40B4-BE49-F238E27FC236}">
                <a16:creationId xmlns:a16="http://schemas.microsoft.com/office/drawing/2014/main" id="{E4C7910A-CB50-8349-A9BA-717D71673C49}"/>
              </a:ext>
            </a:extLst>
          </p:cNvPr>
          <p:cNvPicPr>
            <a:picLocks noChangeAspect="1"/>
          </p:cNvPicPr>
          <p:nvPr/>
        </p:nvPicPr>
        <p:blipFill>
          <a:blip r:embed="rId4"/>
          <a:stretch>
            <a:fillRect/>
          </a:stretch>
        </p:blipFill>
        <p:spPr>
          <a:xfrm>
            <a:off x="6759388" y="1250201"/>
            <a:ext cx="4468138" cy="4357598"/>
          </a:xfrm>
          <a:prstGeom prst="rect">
            <a:avLst/>
          </a:prstGeom>
        </p:spPr>
      </p:pic>
      <p:sp>
        <p:nvSpPr>
          <p:cNvPr id="8" name="TextBox 7">
            <a:extLst>
              <a:ext uri="{FF2B5EF4-FFF2-40B4-BE49-F238E27FC236}">
                <a16:creationId xmlns:a16="http://schemas.microsoft.com/office/drawing/2014/main" id="{D0C9D73B-C4DA-A844-A5C7-16BBCAF53409}"/>
              </a:ext>
            </a:extLst>
          </p:cNvPr>
          <p:cNvSpPr txBox="1"/>
          <p:nvPr/>
        </p:nvSpPr>
        <p:spPr>
          <a:xfrm>
            <a:off x="7516895" y="1687926"/>
            <a:ext cx="3710631" cy="369332"/>
          </a:xfrm>
          <a:prstGeom prst="rect">
            <a:avLst/>
          </a:prstGeom>
          <a:noFill/>
        </p:spPr>
        <p:txBody>
          <a:bodyPr wrap="none" rtlCol="0">
            <a:spAutoFit/>
          </a:bodyPr>
          <a:lstStyle/>
          <a:p>
            <a:r>
              <a:rPr lang="en-US" dirty="0"/>
              <a:t>Proteomes normalized for day x temp</a:t>
            </a:r>
          </a:p>
        </p:txBody>
      </p:sp>
      <p:sp>
        <p:nvSpPr>
          <p:cNvPr id="9" name="TextBox 8">
            <a:extLst>
              <a:ext uri="{FF2B5EF4-FFF2-40B4-BE49-F238E27FC236}">
                <a16:creationId xmlns:a16="http://schemas.microsoft.com/office/drawing/2014/main" id="{6A08BB22-5E5F-7F49-B6BD-2C29CC99577F}"/>
              </a:ext>
            </a:extLst>
          </p:cNvPr>
          <p:cNvSpPr txBox="1"/>
          <p:nvPr/>
        </p:nvSpPr>
        <p:spPr>
          <a:xfrm>
            <a:off x="6580682" y="6011056"/>
            <a:ext cx="5159426" cy="369332"/>
          </a:xfrm>
          <a:prstGeom prst="rect">
            <a:avLst/>
          </a:prstGeom>
          <a:noFill/>
        </p:spPr>
        <p:txBody>
          <a:bodyPr wrap="none" rtlCol="0">
            <a:spAutoFit/>
          </a:bodyPr>
          <a:lstStyle/>
          <a:p>
            <a:r>
              <a:rPr lang="en-US" dirty="0"/>
              <a:t>***some proteins show expression patterns that are </a:t>
            </a:r>
          </a:p>
        </p:txBody>
      </p:sp>
    </p:spTree>
    <p:extLst>
      <p:ext uri="{BB962C8B-B14F-4D97-AF65-F5344CB8AC3E}">
        <p14:creationId xmlns:p14="http://schemas.microsoft.com/office/powerpoint/2010/main" val="2329060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5A4D01-FDA1-2A41-842F-FE6DCC738B91}"/>
              </a:ext>
            </a:extLst>
          </p:cNvPr>
          <p:cNvPicPr>
            <a:picLocks noChangeAspect="1"/>
          </p:cNvPicPr>
          <p:nvPr/>
        </p:nvPicPr>
        <p:blipFill>
          <a:blip r:embed="rId2"/>
          <a:stretch>
            <a:fillRect/>
          </a:stretch>
        </p:blipFill>
        <p:spPr>
          <a:xfrm>
            <a:off x="658081" y="2653025"/>
            <a:ext cx="5066858" cy="3807409"/>
          </a:xfrm>
          <a:prstGeom prst="rect">
            <a:avLst/>
          </a:prstGeom>
        </p:spPr>
      </p:pic>
      <p:sp>
        <p:nvSpPr>
          <p:cNvPr id="6" name="TextBox 5">
            <a:extLst>
              <a:ext uri="{FF2B5EF4-FFF2-40B4-BE49-F238E27FC236}">
                <a16:creationId xmlns:a16="http://schemas.microsoft.com/office/drawing/2014/main" id="{6C6B8B41-BCB7-9549-B1AC-BEB965B43C58}"/>
              </a:ext>
            </a:extLst>
          </p:cNvPr>
          <p:cNvSpPr txBox="1"/>
          <p:nvPr/>
        </p:nvSpPr>
        <p:spPr>
          <a:xfrm>
            <a:off x="1751385" y="2802835"/>
            <a:ext cx="2135265" cy="369332"/>
          </a:xfrm>
          <a:prstGeom prst="rect">
            <a:avLst/>
          </a:prstGeom>
          <a:noFill/>
        </p:spPr>
        <p:txBody>
          <a:bodyPr wrap="none" rtlCol="0">
            <a:spAutoFit/>
          </a:bodyPr>
          <a:lstStyle/>
          <a:p>
            <a:r>
              <a:rPr lang="en-US" dirty="0"/>
              <a:t>Caspase NSAF values</a:t>
            </a:r>
          </a:p>
        </p:txBody>
      </p:sp>
      <p:pic>
        <p:nvPicPr>
          <p:cNvPr id="8" name="Picture 7">
            <a:extLst>
              <a:ext uri="{FF2B5EF4-FFF2-40B4-BE49-F238E27FC236}">
                <a16:creationId xmlns:a16="http://schemas.microsoft.com/office/drawing/2014/main" id="{9EA89FFE-44C5-5D42-A078-3389DB0C1E01}"/>
              </a:ext>
            </a:extLst>
          </p:cNvPr>
          <p:cNvPicPr>
            <a:picLocks noChangeAspect="1"/>
          </p:cNvPicPr>
          <p:nvPr/>
        </p:nvPicPr>
        <p:blipFill>
          <a:blip r:embed="rId3"/>
          <a:stretch>
            <a:fillRect/>
          </a:stretch>
        </p:blipFill>
        <p:spPr>
          <a:xfrm>
            <a:off x="987289" y="657714"/>
            <a:ext cx="2524933" cy="1920406"/>
          </a:xfrm>
          <a:prstGeom prst="rect">
            <a:avLst/>
          </a:prstGeom>
        </p:spPr>
      </p:pic>
      <p:sp>
        <p:nvSpPr>
          <p:cNvPr id="9" name="TextBox 8">
            <a:extLst>
              <a:ext uri="{FF2B5EF4-FFF2-40B4-BE49-F238E27FC236}">
                <a16:creationId xmlns:a16="http://schemas.microsoft.com/office/drawing/2014/main" id="{DE7ADE2C-6B26-A849-9947-F5003B55177E}"/>
              </a:ext>
            </a:extLst>
          </p:cNvPr>
          <p:cNvSpPr txBox="1"/>
          <p:nvPr/>
        </p:nvSpPr>
        <p:spPr>
          <a:xfrm>
            <a:off x="987289" y="288382"/>
            <a:ext cx="2146485" cy="369332"/>
          </a:xfrm>
          <a:prstGeom prst="rect">
            <a:avLst/>
          </a:prstGeom>
          <a:noFill/>
        </p:spPr>
        <p:txBody>
          <a:bodyPr wrap="none" rtlCol="0">
            <a:spAutoFit/>
          </a:bodyPr>
          <a:lstStyle/>
          <a:p>
            <a:r>
              <a:rPr lang="en-US" dirty="0" err="1"/>
              <a:t>Spectrin</a:t>
            </a:r>
            <a:r>
              <a:rPr lang="en-US" dirty="0"/>
              <a:t> NSAF values</a:t>
            </a:r>
          </a:p>
        </p:txBody>
      </p:sp>
      <p:sp>
        <p:nvSpPr>
          <p:cNvPr id="10" name="TextBox 9">
            <a:extLst>
              <a:ext uri="{FF2B5EF4-FFF2-40B4-BE49-F238E27FC236}">
                <a16:creationId xmlns:a16="http://schemas.microsoft.com/office/drawing/2014/main" id="{E113AF76-31C2-FF49-8EE6-1840D39E9DF8}"/>
              </a:ext>
            </a:extLst>
          </p:cNvPr>
          <p:cNvSpPr txBox="1"/>
          <p:nvPr/>
        </p:nvSpPr>
        <p:spPr>
          <a:xfrm>
            <a:off x="6818243" y="2802835"/>
            <a:ext cx="2067938" cy="369332"/>
          </a:xfrm>
          <a:prstGeom prst="rect">
            <a:avLst/>
          </a:prstGeom>
          <a:noFill/>
        </p:spPr>
        <p:txBody>
          <a:bodyPr wrap="none" rtlCol="0">
            <a:spAutoFit/>
          </a:bodyPr>
          <a:lstStyle/>
          <a:p>
            <a:r>
              <a:rPr lang="en-US" dirty="0"/>
              <a:t>Calpain NSAF values</a:t>
            </a:r>
          </a:p>
        </p:txBody>
      </p:sp>
      <p:pic>
        <p:nvPicPr>
          <p:cNvPr id="12" name="Picture 11">
            <a:extLst>
              <a:ext uri="{FF2B5EF4-FFF2-40B4-BE49-F238E27FC236}">
                <a16:creationId xmlns:a16="http://schemas.microsoft.com/office/drawing/2014/main" id="{F58A2A20-7E76-E042-9625-C6DBEAF1DE29}"/>
              </a:ext>
            </a:extLst>
          </p:cNvPr>
          <p:cNvPicPr>
            <a:picLocks noChangeAspect="1"/>
          </p:cNvPicPr>
          <p:nvPr/>
        </p:nvPicPr>
        <p:blipFill>
          <a:blip r:embed="rId4"/>
          <a:stretch>
            <a:fillRect/>
          </a:stretch>
        </p:blipFill>
        <p:spPr>
          <a:xfrm>
            <a:off x="6225674" y="3299792"/>
            <a:ext cx="3253075" cy="2335696"/>
          </a:xfrm>
          <a:prstGeom prst="rect">
            <a:avLst/>
          </a:prstGeom>
        </p:spPr>
      </p:pic>
    </p:spTree>
    <p:extLst>
      <p:ext uri="{BB962C8B-B14F-4D97-AF65-F5344CB8AC3E}">
        <p14:creationId xmlns:p14="http://schemas.microsoft.com/office/powerpoint/2010/main" val="2194069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3B9303C-BE2E-374E-A594-75599F64016E}"/>
              </a:ext>
            </a:extLst>
          </p:cNvPr>
          <p:cNvPicPr>
            <a:picLocks noChangeAspect="1"/>
          </p:cNvPicPr>
          <p:nvPr/>
        </p:nvPicPr>
        <p:blipFill rotWithShape="1">
          <a:blip r:embed="rId2"/>
          <a:srcRect l="65131" r="5751" b="79778"/>
          <a:stretch/>
        </p:blipFill>
        <p:spPr>
          <a:xfrm>
            <a:off x="1425688" y="1266896"/>
            <a:ext cx="1543082" cy="1386840"/>
          </a:xfrm>
          <a:prstGeom prst="rect">
            <a:avLst/>
          </a:prstGeom>
        </p:spPr>
      </p:pic>
      <p:sp>
        <p:nvSpPr>
          <p:cNvPr id="12" name="TextBox 11">
            <a:extLst>
              <a:ext uri="{FF2B5EF4-FFF2-40B4-BE49-F238E27FC236}">
                <a16:creationId xmlns:a16="http://schemas.microsoft.com/office/drawing/2014/main" id="{71BCB15F-DF29-5840-BB4E-36A37B7CF281}"/>
              </a:ext>
            </a:extLst>
          </p:cNvPr>
          <p:cNvSpPr txBox="1"/>
          <p:nvPr/>
        </p:nvSpPr>
        <p:spPr>
          <a:xfrm>
            <a:off x="1321306" y="1109618"/>
            <a:ext cx="284052"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822D0AD1-8243-6C40-B4EE-EBD4F6AF705B}"/>
              </a:ext>
            </a:extLst>
          </p:cNvPr>
          <p:cNvSpPr txBox="1"/>
          <p:nvPr/>
        </p:nvSpPr>
        <p:spPr>
          <a:xfrm>
            <a:off x="1316497" y="2659380"/>
            <a:ext cx="293670"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b</a:t>
            </a:r>
          </a:p>
        </p:txBody>
      </p:sp>
      <p:pic>
        <p:nvPicPr>
          <p:cNvPr id="15" name="Picture 14">
            <a:extLst>
              <a:ext uri="{FF2B5EF4-FFF2-40B4-BE49-F238E27FC236}">
                <a16:creationId xmlns:a16="http://schemas.microsoft.com/office/drawing/2014/main" id="{3D668046-E13D-BA44-878F-D11BDB2A2898}"/>
              </a:ext>
            </a:extLst>
          </p:cNvPr>
          <p:cNvPicPr>
            <a:picLocks noChangeAspect="1"/>
          </p:cNvPicPr>
          <p:nvPr/>
        </p:nvPicPr>
        <p:blipFill rotWithShape="1">
          <a:blip r:embed="rId3"/>
          <a:srcRect l="2625" r="76488" b="77555"/>
          <a:stretch/>
        </p:blipFill>
        <p:spPr>
          <a:xfrm>
            <a:off x="5157806" y="4316066"/>
            <a:ext cx="1106905" cy="1539240"/>
          </a:xfrm>
          <a:prstGeom prst="rect">
            <a:avLst/>
          </a:prstGeom>
        </p:spPr>
      </p:pic>
      <p:pic>
        <p:nvPicPr>
          <p:cNvPr id="16" name="Picture 15">
            <a:extLst>
              <a:ext uri="{FF2B5EF4-FFF2-40B4-BE49-F238E27FC236}">
                <a16:creationId xmlns:a16="http://schemas.microsoft.com/office/drawing/2014/main" id="{D8C12CFA-5F19-1240-BCBC-748C05BD0DE4}"/>
              </a:ext>
            </a:extLst>
          </p:cNvPr>
          <p:cNvPicPr>
            <a:picLocks noChangeAspect="1"/>
          </p:cNvPicPr>
          <p:nvPr/>
        </p:nvPicPr>
        <p:blipFill rotWithShape="1">
          <a:blip r:embed="rId3"/>
          <a:srcRect l="34158" r="40767" b="77555"/>
          <a:stretch/>
        </p:blipFill>
        <p:spPr>
          <a:xfrm>
            <a:off x="5088290" y="2659380"/>
            <a:ext cx="1328818" cy="1539240"/>
          </a:xfrm>
          <a:prstGeom prst="rect">
            <a:avLst/>
          </a:prstGeom>
        </p:spPr>
      </p:pic>
      <p:pic>
        <p:nvPicPr>
          <p:cNvPr id="17" name="Picture 16">
            <a:extLst>
              <a:ext uri="{FF2B5EF4-FFF2-40B4-BE49-F238E27FC236}">
                <a16:creationId xmlns:a16="http://schemas.microsoft.com/office/drawing/2014/main" id="{B6C1E8D4-67D8-9041-87BE-A46FE1595BF0}"/>
              </a:ext>
            </a:extLst>
          </p:cNvPr>
          <p:cNvPicPr>
            <a:picLocks noChangeAspect="1"/>
          </p:cNvPicPr>
          <p:nvPr/>
        </p:nvPicPr>
        <p:blipFill rotWithShape="1">
          <a:blip r:embed="rId3"/>
          <a:srcRect l="67543" t="1660" r="7382" b="80910"/>
          <a:stretch/>
        </p:blipFill>
        <p:spPr>
          <a:xfrm>
            <a:off x="4727943" y="1383531"/>
            <a:ext cx="1328818" cy="1195330"/>
          </a:xfrm>
          <a:prstGeom prst="rect">
            <a:avLst/>
          </a:prstGeom>
        </p:spPr>
      </p:pic>
      <p:pic>
        <p:nvPicPr>
          <p:cNvPr id="19" name="Picture 18">
            <a:extLst>
              <a:ext uri="{FF2B5EF4-FFF2-40B4-BE49-F238E27FC236}">
                <a16:creationId xmlns:a16="http://schemas.microsoft.com/office/drawing/2014/main" id="{2BE94B54-320D-3942-BFDD-3A21D7F79029}"/>
              </a:ext>
            </a:extLst>
          </p:cNvPr>
          <p:cNvPicPr>
            <a:picLocks noChangeAspect="1"/>
          </p:cNvPicPr>
          <p:nvPr/>
        </p:nvPicPr>
        <p:blipFill rotWithShape="1">
          <a:blip r:embed="rId4"/>
          <a:srcRect r="74925" b="77555"/>
          <a:stretch/>
        </p:blipFill>
        <p:spPr>
          <a:xfrm>
            <a:off x="3447683" y="4316066"/>
            <a:ext cx="1328818" cy="1539240"/>
          </a:xfrm>
          <a:prstGeom prst="rect">
            <a:avLst/>
          </a:prstGeom>
        </p:spPr>
      </p:pic>
      <p:pic>
        <p:nvPicPr>
          <p:cNvPr id="20" name="Picture 19">
            <a:extLst>
              <a:ext uri="{FF2B5EF4-FFF2-40B4-BE49-F238E27FC236}">
                <a16:creationId xmlns:a16="http://schemas.microsoft.com/office/drawing/2014/main" id="{067051C6-F504-0745-A42E-7787677B65C8}"/>
              </a:ext>
            </a:extLst>
          </p:cNvPr>
          <p:cNvPicPr>
            <a:picLocks noChangeAspect="1"/>
          </p:cNvPicPr>
          <p:nvPr/>
        </p:nvPicPr>
        <p:blipFill rotWithShape="1">
          <a:blip r:embed="rId4"/>
          <a:srcRect l="35066" r="39859" b="77555"/>
          <a:stretch/>
        </p:blipFill>
        <p:spPr>
          <a:xfrm>
            <a:off x="3515415" y="2659380"/>
            <a:ext cx="1328818" cy="1539240"/>
          </a:xfrm>
          <a:prstGeom prst="rect">
            <a:avLst/>
          </a:prstGeom>
        </p:spPr>
      </p:pic>
      <p:pic>
        <p:nvPicPr>
          <p:cNvPr id="21" name="Picture 20">
            <a:extLst>
              <a:ext uri="{FF2B5EF4-FFF2-40B4-BE49-F238E27FC236}">
                <a16:creationId xmlns:a16="http://schemas.microsoft.com/office/drawing/2014/main" id="{06E604B8-49EB-594F-AEED-5C4E0B23EB26}"/>
              </a:ext>
            </a:extLst>
          </p:cNvPr>
          <p:cNvPicPr>
            <a:picLocks noChangeAspect="1"/>
          </p:cNvPicPr>
          <p:nvPr/>
        </p:nvPicPr>
        <p:blipFill rotWithShape="1">
          <a:blip r:embed="rId4"/>
          <a:srcRect l="64303" r="5752" b="79778"/>
          <a:stretch/>
        </p:blipFill>
        <p:spPr>
          <a:xfrm>
            <a:off x="3040316" y="1272540"/>
            <a:ext cx="1586894" cy="1386840"/>
          </a:xfrm>
          <a:prstGeom prst="rect">
            <a:avLst/>
          </a:prstGeom>
        </p:spPr>
      </p:pic>
      <p:pic>
        <p:nvPicPr>
          <p:cNvPr id="23" name="Picture 22">
            <a:extLst>
              <a:ext uri="{FF2B5EF4-FFF2-40B4-BE49-F238E27FC236}">
                <a16:creationId xmlns:a16="http://schemas.microsoft.com/office/drawing/2014/main" id="{8645A77C-A4C0-4A44-BAB7-A65286C2B6E6}"/>
              </a:ext>
            </a:extLst>
          </p:cNvPr>
          <p:cNvPicPr>
            <a:picLocks noChangeAspect="1"/>
          </p:cNvPicPr>
          <p:nvPr/>
        </p:nvPicPr>
        <p:blipFill rotWithShape="1">
          <a:blip r:embed="rId2"/>
          <a:srcRect r="74925" b="77555"/>
          <a:stretch/>
        </p:blipFill>
        <p:spPr>
          <a:xfrm>
            <a:off x="1766245" y="4316066"/>
            <a:ext cx="1328818" cy="1539240"/>
          </a:xfrm>
          <a:prstGeom prst="rect">
            <a:avLst/>
          </a:prstGeom>
        </p:spPr>
      </p:pic>
      <p:pic>
        <p:nvPicPr>
          <p:cNvPr id="24" name="Picture 23">
            <a:extLst>
              <a:ext uri="{FF2B5EF4-FFF2-40B4-BE49-F238E27FC236}">
                <a16:creationId xmlns:a16="http://schemas.microsoft.com/office/drawing/2014/main" id="{8CF63EAF-0A40-1B4B-B07A-88BF42769DDF}"/>
              </a:ext>
            </a:extLst>
          </p:cNvPr>
          <p:cNvPicPr>
            <a:picLocks noChangeAspect="1"/>
          </p:cNvPicPr>
          <p:nvPr/>
        </p:nvPicPr>
        <p:blipFill rotWithShape="1">
          <a:blip r:embed="rId2"/>
          <a:srcRect l="31742" r="37608" b="77555"/>
          <a:stretch/>
        </p:blipFill>
        <p:spPr>
          <a:xfrm>
            <a:off x="1751355" y="2659380"/>
            <a:ext cx="1624263" cy="1539240"/>
          </a:xfrm>
          <a:prstGeom prst="rect">
            <a:avLst/>
          </a:prstGeom>
        </p:spPr>
      </p:pic>
      <p:sp>
        <p:nvSpPr>
          <p:cNvPr id="26" name="TextBox 25">
            <a:extLst>
              <a:ext uri="{FF2B5EF4-FFF2-40B4-BE49-F238E27FC236}">
                <a16:creationId xmlns:a16="http://schemas.microsoft.com/office/drawing/2014/main" id="{5D39915D-B5EC-2344-AC26-CB81E5E73D71}"/>
              </a:ext>
            </a:extLst>
          </p:cNvPr>
          <p:cNvSpPr txBox="1"/>
          <p:nvPr/>
        </p:nvSpPr>
        <p:spPr>
          <a:xfrm>
            <a:off x="1316497" y="4353997"/>
            <a:ext cx="293670"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c</a:t>
            </a:r>
          </a:p>
        </p:txBody>
      </p:sp>
      <p:sp>
        <p:nvSpPr>
          <p:cNvPr id="27" name="TextBox 26">
            <a:extLst>
              <a:ext uri="{FF2B5EF4-FFF2-40B4-BE49-F238E27FC236}">
                <a16:creationId xmlns:a16="http://schemas.microsoft.com/office/drawing/2014/main" id="{FF5D4797-1AC5-7346-A7A3-7360940D1DE0}"/>
              </a:ext>
            </a:extLst>
          </p:cNvPr>
          <p:cNvSpPr txBox="1"/>
          <p:nvPr/>
        </p:nvSpPr>
        <p:spPr>
          <a:xfrm>
            <a:off x="2037414" y="1182252"/>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3</a:t>
            </a:r>
          </a:p>
        </p:txBody>
      </p:sp>
      <p:sp>
        <p:nvSpPr>
          <p:cNvPr id="28" name="TextBox 27">
            <a:extLst>
              <a:ext uri="{FF2B5EF4-FFF2-40B4-BE49-F238E27FC236}">
                <a16:creationId xmlns:a16="http://schemas.microsoft.com/office/drawing/2014/main" id="{1FAAB636-B321-DC4A-82E3-99DB0D881E0C}"/>
              </a:ext>
            </a:extLst>
          </p:cNvPr>
          <p:cNvSpPr txBox="1"/>
          <p:nvPr/>
        </p:nvSpPr>
        <p:spPr>
          <a:xfrm>
            <a:off x="3722213" y="1180130"/>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11</a:t>
            </a:r>
          </a:p>
        </p:txBody>
      </p:sp>
      <p:sp>
        <p:nvSpPr>
          <p:cNvPr id="29" name="TextBox 28">
            <a:extLst>
              <a:ext uri="{FF2B5EF4-FFF2-40B4-BE49-F238E27FC236}">
                <a16:creationId xmlns:a16="http://schemas.microsoft.com/office/drawing/2014/main" id="{A016C1C4-7BFB-444D-A241-4DDC823E2F32}"/>
              </a:ext>
            </a:extLst>
          </p:cNvPr>
          <p:cNvSpPr txBox="1"/>
          <p:nvPr/>
        </p:nvSpPr>
        <p:spPr>
          <a:xfrm>
            <a:off x="5136512" y="1182252"/>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13</a:t>
            </a:r>
          </a:p>
        </p:txBody>
      </p:sp>
      <p:pic>
        <p:nvPicPr>
          <p:cNvPr id="33" name="Picture 32">
            <a:extLst>
              <a:ext uri="{FF2B5EF4-FFF2-40B4-BE49-F238E27FC236}">
                <a16:creationId xmlns:a16="http://schemas.microsoft.com/office/drawing/2014/main" id="{EF3B5DD4-AED7-5347-ABF3-A60D26ADC104}"/>
              </a:ext>
            </a:extLst>
          </p:cNvPr>
          <p:cNvPicPr>
            <a:picLocks noChangeAspect="1"/>
          </p:cNvPicPr>
          <p:nvPr/>
        </p:nvPicPr>
        <p:blipFill rotWithShape="1">
          <a:blip r:embed="rId5"/>
          <a:srcRect l="27687" t="18474" r="29046" b="15968"/>
          <a:stretch/>
        </p:blipFill>
        <p:spPr>
          <a:xfrm>
            <a:off x="6417043" y="1618858"/>
            <a:ext cx="2232011" cy="4495951"/>
          </a:xfrm>
          <a:prstGeom prst="rect">
            <a:avLst/>
          </a:prstGeom>
        </p:spPr>
      </p:pic>
    </p:spTree>
    <p:extLst>
      <p:ext uri="{BB962C8B-B14F-4D97-AF65-F5344CB8AC3E}">
        <p14:creationId xmlns:p14="http://schemas.microsoft.com/office/powerpoint/2010/main" val="2936926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26BE1-00E5-0A40-9DEB-6C3C686951A0}"/>
              </a:ext>
            </a:extLst>
          </p:cNvPr>
          <p:cNvPicPr>
            <a:picLocks noChangeAspect="1"/>
          </p:cNvPicPr>
          <p:nvPr/>
        </p:nvPicPr>
        <p:blipFill rotWithShape="1">
          <a:blip r:embed="rId2"/>
          <a:srcRect l="62026" b="73940"/>
          <a:stretch/>
        </p:blipFill>
        <p:spPr>
          <a:xfrm>
            <a:off x="232103" y="2762209"/>
            <a:ext cx="2012373" cy="1787236"/>
          </a:xfrm>
          <a:prstGeom prst="rect">
            <a:avLst/>
          </a:prstGeom>
        </p:spPr>
      </p:pic>
      <p:pic>
        <p:nvPicPr>
          <p:cNvPr id="6" name="Picture 5">
            <a:extLst>
              <a:ext uri="{FF2B5EF4-FFF2-40B4-BE49-F238E27FC236}">
                <a16:creationId xmlns:a16="http://schemas.microsoft.com/office/drawing/2014/main" id="{A7B66447-82D9-8144-B37D-58A1962EC812}"/>
              </a:ext>
            </a:extLst>
          </p:cNvPr>
          <p:cNvPicPr>
            <a:picLocks noChangeAspect="1"/>
          </p:cNvPicPr>
          <p:nvPr/>
        </p:nvPicPr>
        <p:blipFill rotWithShape="1">
          <a:blip r:embed="rId2"/>
          <a:srcRect l="33791" r="37974" b="66364"/>
          <a:stretch/>
        </p:blipFill>
        <p:spPr>
          <a:xfrm>
            <a:off x="490144" y="169216"/>
            <a:ext cx="1496290" cy="2306782"/>
          </a:xfrm>
          <a:prstGeom prst="rect">
            <a:avLst/>
          </a:prstGeom>
        </p:spPr>
      </p:pic>
      <p:pic>
        <p:nvPicPr>
          <p:cNvPr id="7" name="Picture 6">
            <a:extLst>
              <a:ext uri="{FF2B5EF4-FFF2-40B4-BE49-F238E27FC236}">
                <a16:creationId xmlns:a16="http://schemas.microsoft.com/office/drawing/2014/main" id="{2C93F93F-CE41-5B46-80FD-B7D260BB0600}"/>
              </a:ext>
            </a:extLst>
          </p:cNvPr>
          <p:cNvPicPr>
            <a:picLocks noChangeAspect="1"/>
          </p:cNvPicPr>
          <p:nvPr/>
        </p:nvPicPr>
        <p:blipFill rotWithShape="1">
          <a:blip r:embed="rId2"/>
          <a:srcRect l="5801" t="4285" r="71765" b="66363"/>
          <a:stretch/>
        </p:blipFill>
        <p:spPr>
          <a:xfrm>
            <a:off x="643854" y="4612632"/>
            <a:ext cx="1188870" cy="2012965"/>
          </a:xfrm>
          <a:prstGeom prst="rect">
            <a:avLst/>
          </a:prstGeom>
        </p:spPr>
      </p:pic>
      <p:pic>
        <p:nvPicPr>
          <p:cNvPr id="10" name="Picture 9">
            <a:extLst>
              <a:ext uri="{FF2B5EF4-FFF2-40B4-BE49-F238E27FC236}">
                <a16:creationId xmlns:a16="http://schemas.microsoft.com/office/drawing/2014/main" id="{82611194-3CB4-FC40-9CB5-D34F1149C4AE}"/>
              </a:ext>
            </a:extLst>
          </p:cNvPr>
          <p:cNvPicPr>
            <a:picLocks noChangeAspect="1"/>
          </p:cNvPicPr>
          <p:nvPr/>
        </p:nvPicPr>
        <p:blipFill rotWithShape="1">
          <a:blip r:embed="rId3"/>
          <a:srcRect l="33343" r="41302" b="66364"/>
          <a:stretch/>
        </p:blipFill>
        <p:spPr>
          <a:xfrm>
            <a:off x="1862723" y="169216"/>
            <a:ext cx="1343630" cy="2306782"/>
          </a:xfrm>
          <a:prstGeom prst="rect">
            <a:avLst/>
          </a:prstGeom>
        </p:spPr>
      </p:pic>
      <p:pic>
        <p:nvPicPr>
          <p:cNvPr id="12" name="Picture 11">
            <a:extLst>
              <a:ext uri="{FF2B5EF4-FFF2-40B4-BE49-F238E27FC236}">
                <a16:creationId xmlns:a16="http://schemas.microsoft.com/office/drawing/2014/main" id="{4169FFDB-080E-FE41-9810-E64AA5C5224D}"/>
              </a:ext>
            </a:extLst>
          </p:cNvPr>
          <p:cNvPicPr>
            <a:picLocks noChangeAspect="1"/>
          </p:cNvPicPr>
          <p:nvPr/>
        </p:nvPicPr>
        <p:blipFill rotWithShape="1">
          <a:blip r:embed="rId4"/>
          <a:srcRect l="32477" r="39287" b="66364"/>
          <a:stretch/>
        </p:blipFill>
        <p:spPr>
          <a:xfrm>
            <a:off x="3241779" y="169216"/>
            <a:ext cx="1496291" cy="2306782"/>
          </a:xfrm>
          <a:prstGeom prst="rect">
            <a:avLst/>
          </a:prstGeom>
        </p:spPr>
      </p:pic>
      <p:pic>
        <p:nvPicPr>
          <p:cNvPr id="14" name="Picture 13">
            <a:extLst>
              <a:ext uri="{FF2B5EF4-FFF2-40B4-BE49-F238E27FC236}">
                <a16:creationId xmlns:a16="http://schemas.microsoft.com/office/drawing/2014/main" id="{670ECE46-0A85-8947-9A5F-1DE0AEF9A241}"/>
              </a:ext>
            </a:extLst>
          </p:cNvPr>
          <p:cNvPicPr>
            <a:picLocks noChangeAspect="1"/>
          </p:cNvPicPr>
          <p:nvPr/>
        </p:nvPicPr>
        <p:blipFill rotWithShape="1">
          <a:blip r:embed="rId5"/>
          <a:srcRect l="33608" r="41038" b="66364"/>
          <a:stretch/>
        </p:blipFill>
        <p:spPr>
          <a:xfrm>
            <a:off x="4796249" y="169216"/>
            <a:ext cx="1343629" cy="2306782"/>
          </a:xfrm>
          <a:prstGeom prst="rect">
            <a:avLst/>
          </a:prstGeom>
        </p:spPr>
      </p:pic>
      <p:pic>
        <p:nvPicPr>
          <p:cNvPr id="16" name="Picture 15">
            <a:extLst>
              <a:ext uri="{FF2B5EF4-FFF2-40B4-BE49-F238E27FC236}">
                <a16:creationId xmlns:a16="http://schemas.microsoft.com/office/drawing/2014/main" id="{F4649C23-A445-8A46-88F2-7DF2A564123B}"/>
              </a:ext>
            </a:extLst>
          </p:cNvPr>
          <p:cNvPicPr>
            <a:picLocks noChangeAspect="1"/>
          </p:cNvPicPr>
          <p:nvPr/>
        </p:nvPicPr>
        <p:blipFill rotWithShape="1">
          <a:blip r:embed="rId6"/>
          <a:srcRect l="33608" r="38157" b="66364"/>
          <a:stretch/>
        </p:blipFill>
        <p:spPr>
          <a:xfrm>
            <a:off x="6323811" y="169216"/>
            <a:ext cx="1496290" cy="2306782"/>
          </a:xfrm>
          <a:prstGeom prst="rect">
            <a:avLst/>
          </a:prstGeom>
        </p:spPr>
      </p:pic>
      <p:pic>
        <p:nvPicPr>
          <p:cNvPr id="18" name="Picture 17">
            <a:extLst>
              <a:ext uri="{FF2B5EF4-FFF2-40B4-BE49-F238E27FC236}">
                <a16:creationId xmlns:a16="http://schemas.microsoft.com/office/drawing/2014/main" id="{D8EC0534-C3B5-E246-92BA-E6C30E7AC231}"/>
              </a:ext>
            </a:extLst>
          </p:cNvPr>
          <p:cNvPicPr>
            <a:picLocks noChangeAspect="1"/>
          </p:cNvPicPr>
          <p:nvPr/>
        </p:nvPicPr>
        <p:blipFill rotWithShape="1">
          <a:blip r:embed="rId7"/>
          <a:srcRect l="32403" r="39361" b="66364"/>
          <a:stretch/>
        </p:blipFill>
        <p:spPr>
          <a:xfrm>
            <a:off x="7805111" y="169216"/>
            <a:ext cx="1496290" cy="2306782"/>
          </a:xfrm>
          <a:prstGeom prst="rect">
            <a:avLst/>
          </a:prstGeom>
        </p:spPr>
      </p:pic>
      <p:pic>
        <p:nvPicPr>
          <p:cNvPr id="19" name="Picture 18">
            <a:extLst>
              <a:ext uri="{FF2B5EF4-FFF2-40B4-BE49-F238E27FC236}">
                <a16:creationId xmlns:a16="http://schemas.microsoft.com/office/drawing/2014/main" id="{5B4B1E32-DE16-DF4A-B722-796D5C3ABD05}"/>
              </a:ext>
            </a:extLst>
          </p:cNvPr>
          <p:cNvPicPr>
            <a:picLocks noChangeAspect="1"/>
          </p:cNvPicPr>
          <p:nvPr/>
        </p:nvPicPr>
        <p:blipFill rotWithShape="1">
          <a:blip r:embed="rId3"/>
          <a:srcRect l="61840" t="-2045" r="1262" b="73941"/>
          <a:stretch/>
        </p:blipFill>
        <p:spPr>
          <a:xfrm>
            <a:off x="2141561" y="2539185"/>
            <a:ext cx="1955324" cy="1927392"/>
          </a:xfrm>
          <a:prstGeom prst="rect">
            <a:avLst/>
          </a:prstGeom>
        </p:spPr>
      </p:pic>
      <p:pic>
        <p:nvPicPr>
          <p:cNvPr id="20" name="Picture 19">
            <a:extLst>
              <a:ext uri="{FF2B5EF4-FFF2-40B4-BE49-F238E27FC236}">
                <a16:creationId xmlns:a16="http://schemas.microsoft.com/office/drawing/2014/main" id="{769AF81D-3C12-524D-B57B-D1E7ABE907E2}"/>
              </a:ext>
            </a:extLst>
          </p:cNvPr>
          <p:cNvPicPr>
            <a:picLocks noChangeAspect="1"/>
          </p:cNvPicPr>
          <p:nvPr/>
        </p:nvPicPr>
        <p:blipFill rotWithShape="1">
          <a:blip r:embed="rId4"/>
          <a:srcRect l="62395" r="2269" b="75148"/>
          <a:stretch/>
        </p:blipFill>
        <p:spPr>
          <a:xfrm>
            <a:off x="4153934" y="2762209"/>
            <a:ext cx="1872534" cy="1704369"/>
          </a:xfrm>
          <a:prstGeom prst="rect">
            <a:avLst/>
          </a:prstGeom>
        </p:spPr>
      </p:pic>
      <p:pic>
        <p:nvPicPr>
          <p:cNvPr id="24" name="Picture 23">
            <a:extLst>
              <a:ext uri="{FF2B5EF4-FFF2-40B4-BE49-F238E27FC236}">
                <a16:creationId xmlns:a16="http://schemas.microsoft.com/office/drawing/2014/main" id="{66B4B28C-9134-DB42-AB14-E3DE1548F90B}"/>
              </a:ext>
            </a:extLst>
          </p:cNvPr>
          <p:cNvPicPr>
            <a:picLocks noChangeAspect="1"/>
          </p:cNvPicPr>
          <p:nvPr/>
        </p:nvPicPr>
        <p:blipFill rotWithShape="1">
          <a:blip r:embed="rId5"/>
          <a:srcRect l="63376" t="-368" r="1290" b="74470"/>
          <a:stretch/>
        </p:blipFill>
        <p:spPr>
          <a:xfrm>
            <a:off x="6157106" y="2656171"/>
            <a:ext cx="1872534" cy="1776046"/>
          </a:xfrm>
          <a:prstGeom prst="rect">
            <a:avLst/>
          </a:prstGeom>
        </p:spPr>
      </p:pic>
      <p:pic>
        <p:nvPicPr>
          <p:cNvPr id="25" name="Picture 24">
            <a:extLst>
              <a:ext uri="{FF2B5EF4-FFF2-40B4-BE49-F238E27FC236}">
                <a16:creationId xmlns:a16="http://schemas.microsoft.com/office/drawing/2014/main" id="{B485C422-DE57-FC44-9E72-F44912DFCB4A}"/>
              </a:ext>
            </a:extLst>
          </p:cNvPr>
          <p:cNvPicPr>
            <a:picLocks noChangeAspect="1"/>
          </p:cNvPicPr>
          <p:nvPr/>
        </p:nvPicPr>
        <p:blipFill rotWithShape="1">
          <a:blip r:embed="rId6"/>
          <a:srcRect l="63013" t="-604" r="1653" b="74544"/>
          <a:stretch/>
        </p:blipFill>
        <p:spPr>
          <a:xfrm>
            <a:off x="8086689" y="2656171"/>
            <a:ext cx="1872533" cy="1787236"/>
          </a:xfrm>
          <a:prstGeom prst="rect">
            <a:avLst/>
          </a:prstGeom>
        </p:spPr>
      </p:pic>
      <p:pic>
        <p:nvPicPr>
          <p:cNvPr id="26" name="Picture 25">
            <a:extLst>
              <a:ext uri="{FF2B5EF4-FFF2-40B4-BE49-F238E27FC236}">
                <a16:creationId xmlns:a16="http://schemas.microsoft.com/office/drawing/2014/main" id="{769A1721-F70D-D341-BD98-E526207BA89F}"/>
              </a:ext>
            </a:extLst>
          </p:cNvPr>
          <p:cNvPicPr>
            <a:picLocks noChangeAspect="1"/>
          </p:cNvPicPr>
          <p:nvPr/>
        </p:nvPicPr>
        <p:blipFill rotWithShape="1">
          <a:blip r:embed="rId7"/>
          <a:srcRect l="61966" t="-510" r="1136" b="74450"/>
          <a:stretch/>
        </p:blipFill>
        <p:spPr>
          <a:xfrm>
            <a:off x="10064119" y="2539185"/>
            <a:ext cx="1955324" cy="1787236"/>
          </a:xfrm>
          <a:prstGeom prst="rect">
            <a:avLst/>
          </a:prstGeom>
        </p:spPr>
      </p:pic>
      <p:pic>
        <p:nvPicPr>
          <p:cNvPr id="27" name="Picture 26">
            <a:extLst>
              <a:ext uri="{FF2B5EF4-FFF2-40B4-BE49-F238E27FC236}">
                <a16:creationId xmlns:a16="http://schemas.microsoft.com/office/drawing/2014/main" id="{1812FC42-3A3D-6D4B-B0DD-99BF22FF4066}"/>
              </a:ext>
            </a:extLst>
          </p:cNvPr>
          <p:cNvPicPr>
            <a:picLocks noChangeAspect="1"/>
          </p:cNvPicPr>
          <p:nvPr/>
        </p:nvPicPr>
        <p:blipFill rotWithShape="1">
          <a:blip r:embed="rId3"/>
          <a:srcRect l="7085" t="4878" r="69082" b="67018"/>
          <a:stretch/>
        </p:blipFill>
        <p:spPr>
          <a:xfrm>
            <a:off x="2647588" y="4612632"/>
            <a:ext cx="1262942" cy="1927392"/>
          </a:xfrm>
          <a:prstGeom prst="rect">
            <a:avLst/>
          </a:prstGeom>
        </p:spPr>
      </p:pic>
      <p:sp>
        <p:nvSpPr>
          <p:cNvPr id="28" name="TextBox 27">
            <a:extLst>
              <a:ext uri="{FF2B5EF4-FFF2-40B4-BE49-F238E27FC236}">
                <a16:creationId xmlns:a16="http://schemas.microsoft.com/office/drawing/2014/main" id="{306CE757-2DC0-CF43-B49E-E3A955B947C2}"/>
              </a:ext>
            </a:extLst>
          </p:cNvPr>
          <p:cNvSpPr txBox="1"/>
          <p:nvPr/>
        </p:nvSpPr>
        <p:spPr>
          <a:xfrm>
            <a:off x="148949" y="480442"/>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95872E97-FA3E-AA4B-8B30-62DBAC71702F}"/>
              </a:ext>
            </a:extLst>
          </p:cNvPr>
          <p:cNvSpPr txBox="1"/>
          <p:nvPr/>
        </p:nvSpPr>
        <p:spPr>
          <a:xfrm>
            <a:off x="132699" y="2514356"/>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a:t>
            </a:r>
          </a:p>
        </p:txBody>
      </p:sp>
      <p:sp>
        <p:nvSpPr>
          <p:cNvPr id="30" name="TextBox 29">
            <a:extLst>
              <a:ext uri="{FF2B5EF4-FFF2-40B4-BE49-F238E27FC236}">
                <a16:creationId xmlns:a16="http://schemas.microsoft.com/office/drawing/2014/main" id="{6555764F-3B76-C04B-ABA1-8BF2A8518596}"/>
              </a:ext>
            </a:extLst>
          </p:cNvPr>
          <p:cNvSpPr txBox="1"/>
          <p:nvPr/>
        </p:nvSpPr>
        <p:spPr>
          <a:xfrm>
            <a:off x="791005"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3</a:t>
            </a:r>
          </a:p>
        </p:txBody>
      </p:sp>
      <p:sp>
        <p:nvSpPr>
          <p:cNvPr id="31" name="TextBox 30">
            <a:extLst>
              <a:ext uri="{FF2B5EF4-FFF2-40B4-BE49-F238E27FC236}">
                <a16:creationId xmlns:a16="http://schemas.microsoft.com/office/drawing/2014/main" id="{66E4D101-DBA3-8C44-AB6E-CAF11F5376BC}"/>
              </a:ext>
            </a:extLst>
          </p:cNvPr>
          <p:cNvSpPr txBox="1"/>
          <p:nvPr/>
        </p:nvSpPr>
        <p:spPr>
          <a:xfrm>
            <a:off x="2134578"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5</a:t>
            </a:r>
          </a:p>
        </p:txBody>
      </p:sp>
      <p:sp>
        <p:nvSpPr>
          <p:cNvPr id="32" name="TextBox 31">
            <a:extLst>
              <a:ext uri="{FF2B5EF4-FFF2-40B4-BE49-F238E27FC236}">
                <a16:creationId xmlns:a16="http://schemas.microsoft.com/office/drawing/2014/main" id="{A54A4EE9-D3FE-304A-8BB6-FA2F96D31929}"/>
              </a:ext>
            </a:extLst>
          </p:cNvPr>
          <p:cNvSpPr txBox="1"/>
          <p:nvPr/>
        </p:nvSpPr>
        <p:spPr>
          <a:xfrm>
            <a:off x="3492949"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7</a:t>
            </a:r>
          </a:p>
        </p:txBody>
      </p:sp>
      <p:sp>
        <p:nvSpPr>
          <p:cNvPr id="33" name="TextBox 32">
            <a:extLst>
              <a:ext uri="{FF2B5EF4-FFF2-40B4-BE49-F238E27FC236}">
                <a16:creationId xmlns:a16="http://schemas.microsoft.com/office/drawing/2014/main" id="{CF20BB1E-0ED6-3247-BE02-AFC2B8F50DD5}"/>
              </a:ext>
            </a:extLst>
          </p:cNvPr>
          <p:cNvSpPr txBox="1"/>
          <p:nvPr/>
        </p:nvSpPr>
        <p:spPr>
          <a:xfrm>
            <a:off x="4935750"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9</a:t>
            </a:r>
          </a:p>
        </p:txBody>
      </p:sp>
      <p:sp>
        <p:nvSpPr>
          <p:cNvPr id="34" name="TextBox 33">
            <a:extLst>
              <a:ext uri="{FF2B5EF4-FFF2-40B4-BE49-F238E27FC236}">
                <a16:creationId xmlns:a16="http://schemas.microsoft.com/office/drawing/2014/main" id="{E6E3929C-A0D9-604D-B80D-8A4188732D05}"/>
              </a:ext>
            </a:extLst>
          </p:cNvPr>
          <p:cNvSpPr txBox="1"/>
          <p:nvPr/>
        </p:nvSpPr>
        <p:spPr>
          <a:xfrm>
            <a:off x="6426558" y="107559"/>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11</a:t>
            </a:r>
          </a:p>
        </p:txBody>
      </p:sp>
      <p:sp>
        <p:nvSpPr>
          <p:cNvPr id="35" name="TextBox 34">
            <a:extLst>
              <a:ext uri="{FF2B5EF4-FFF2-40B4-BE49-F238E27FC236}">
                <a16:creationId xmlns:a16="http://schemas.microsoft.com/office/drawing/2014/main" id="{0B2B7FFC-2E23-3E44-8FCD-7B52124CEC96}"/>
              </a:ext>
            </a:extLst>
          </p:cNvPr>
          <p:cNvSpPr txBox="1"/>
          <p:nvPr/>
        </p:nvSpPr>
        <p:spPr>
          <a:xfrm>
            <a:off x="8048972" y="124681"/>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13</a:t>
            </a:r>
          </a:p>
        </p:txBody>
      </p:sp>
      <p:pic>
        <p:nvPicPr>
          <p:cNvPr id="36" name="Picture 35">
            <a:extLst>
              <a:ext uri="{FF2B5EF4-FFF2-40B4-BE49-F238E27FC236}">
                <a16:creationId xmlns:a16="http://schemas.microsoft.com/office/drawing/2014/main" id="{BAD88B84-69B5-684E-8493-62DD5D6F5E13}"/>
              </a:ext>
            </a:extLst>
          </p:cNvPr>
          <p:cNvPicPr>
            <a:picLocks noChangeAspect="1"/>
          </p:cNvPicPr>
          <p:nvPr/>
        </p:nvPicPr>
        <p:blipFill rotWithShape="1">
          <a:blip r:embed="rId4"/>
          <a:srcRect l="1450" t="5652" r="63214" b="69496"/>
          <a:stretch/>
        </p:blipFill>
        <p:spPr>
          <a:xfrm>
            <a:off x="4284572" y="4718428"/>
            <a:ext cx="1872534" cy="1704369"/>
          </a:xfrm>
          <a:prstGeom prst="rect">
            <a:avLst/>
          </a:prstGeom>
        </p:spPr>
      </p:pic>
      <p:pic>
        <p:nvPicPr>
          <p:cNvPr id="37" name="Picture 36">
            <a:extLst>
              <a:ext uri="{FF2B5EF4-FFF2-40B4-BE49-F238E27FC236}">
                <a16:creationId xmlns:a16="http://schemas.microsoft.com/office/drawing/2014/main" id="{2F1E51D9-47D9-FA41-BE53-778444389BB5}"/>
              </a:ext>
            </a:extLst>
          </p:cNvPr>
          <p:cNvPicPr>
            <a:picLocks noChangeAspect="1"/>
          </p:cNvPicPr>
          <p:nvPr/>
        </p:nvPicPr>
        <p:blipFill rotWithShape="1">
          <a:blip r:embed="rId5"/>
          <a:srcRect l="-124" t="4849" r="64790" b="69253"/>
          <a:stretch/>
        </p:blipFill>
        <p:spPr>
          <a:xfrm>
            <a:off x="6323811" y="4549445"/>
            <a:ext cx="1872534" cy="1776046"/>
          </a:xfrm>
          <a:prstGeom prst="rect">
            <a:avLst/>
          </a:prstGeom>
        </p:spPr>
      </p:pic>
      <p:pic>
        <p:nvPicPr>
          <p:cNvPr id="38" name="Picture 37">
            <a:extLst>
              <a:ext uri="{FF2B5EF4-FFF2-40B4-BE49-F238E27FC236}">
                <a16:creationId xmlns:a16="http://schemas.microsoft.com/office/drawing/2014/main" id="{6E128BEE-1532-FF47-A497-49781115A79A}"/>
              </a:ext>
            </a:extLst>
          </p:cNvPr>
          <p:cNvPicPr>
            <a:picLocks noChangeAspect="1"/>
          </p:cNvPicPr>
          <p:nvPr/>
        </p:nvPicPr>
        <p:blipFill rotWithShape="1">
          <a:blip r:embed="rId6"/>
          <a:srcRect l="481" t="4849" r="68301" b="69091"/>
          <a:stretch/>
        </p:blipFill>
        <p:spPr>
          <a:xfrm>
            <a:off x="8304811" y="4549445"/>
            <a:ext cx="1654411" cy="1787236"/>
          </a:xfrm>
          <a:prstGeom prst="rect">
            <a:avLst/>
          </a:prstGeom>
        </p:spPr>
      </p:pic>
      <p:pic>
        <p:nvPicPr>
          <p:cNvPr id="39" name="Picture 38">
            <a:extLst>
              <a:ext uri="{FF2B5EF4-FFF2-40B4-BE49-F238E27FC236}">
                <a16:creationId xmlns:a16="http://schemas.microsoft.com/office/drawing/2014/main" id="{555799ED-942F-C144-9FC4-2A01AB14C673}"/>
              </a:ext>
            </a:extLst>
          </p:cNvPr>
          <p:cNvPicPr>
            <a:picLocks noChangeAspect="1"/>
          </p:cNvPicPr>
          <p:nvPr/>
        </p:nvPicPr>
        <p:blipFill rotWithShape="1">
          <a:blip r:embed="rId7"/>
          <a:srcRect l="529" t="4540" r="70866" b="69400"/>
          <a:stretch/>
        </p:blipFill>
        <p:spPr>
          <a:xfrm>
            <a:off x="10442180" y="4466577"/>
            <a:ext cx="1515892" cy="1787236"/>
          </a:xfrm>
          <a:prstGeom prst="rect">
            <a:avLst/>
          </a:prstGeom>
        </p:spPr>
      </p:pic>
    </p:spTree>
    <p:extLst>
      <p:ext uri="{BB962C8B-B14F-4D97-AF65-F5344CB8AC3E}">
        <p14:creationId xmlns:p14="http://schemas.microsoft.com/office/powerpoint/2010/main" val="3647206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26BE1-00E5-0A40-9DEB-6C3C686951A0}"/>
              </a:ext>
            </a:extLst>
          </p:cNvPr>
          <p:cNvPicPr>
            <a:picLocks noChangeAspect="1"/>
          </p:cNvPicPr>
          <p:nvPr/>
        </p:nvPicPr>
        <p:blipFill rotWithShape="1">
          <a:blip r:embed="rId2"/>
          <a:srcRect l="62026" b="73940"/>
          <a:stretch/>
        </p:blipFill>
        <p:spPr>
          <a:xfrm>
            <a:off x="232103" y="2762209"/>
            <a:ext cx="2012373" cy="1787236"/>
          </a:xfrm>
          <a:prstGeom prst="rect">
            <a:avLst/>
          </a:prstGeom>
        </p:spPr>
      </p:pic>
      <p:pic>
        <p:nvPicPr>
          <p:cNvPr id="6" name="Picture 5">
            <a:extLst>
              <a:ext uri="{FF2B5EF4-FFF2-40B4-BE49-F238E27FC236}">
                <a16:creationId xmlns:a16="http://schemas.microsoft.com/office/drawing/2014/main" id="{A7B66447-82D9-8144-B37D-58A1962EC812}"/>
              </a:ext>
            </a:extLst>
          </p:cNvPr>
          <p:cNvPicPr>
            <a:picLocks noChangeAspect="1"/>
          </p:cNvPicPr>
          <p:nvPr/>
        </p:nvPicPr>
        <p:blipFill rotWithShape="1">
          <a:blip r:embed="rId2"/>
          <a:srcRect l="33791" r="37974" b="66364"/>
          <a:stretch/>
        </p:blipFill>
        <p:spPr>
          <a:xfrm>
            <a:off x="490144" y="169216"/>
            <a:ext cx="1496290" cy="2306782"/>
          </a:xfrm>
          <a:prstGeom prst="rect">
            <a:avLst/>
          </a:prstGeom>
        </p:spPr>
      </p:pic>
      <p:pic>
        <p:nvPicPr>
          <p:cNvPr id="7" name="Picture 6">
            <a:extLst>
              <a:ext uri="{FF2B5EF4-FFF2-40B4-BE49-F238E27FC236}">
                <a16:creationId xmlns:a16="http://schemas.microsoft.com/office/drawing/2014/main" id="{2C93F93F-CE41-5B46-80FD-B7D260BB0600}"/>
              </a:ext>
            </a:extLst>
          </p:cNvPr>
          <p:cNvPicPr>
            <a:picLocks noChangeAspect="1"/>
          </p:cNvPicPr>
          <p:nvPr/>
        </p:nvPicPr>
        <p:blipFill rotWithShape="1">
          <a:blip r:embed="rId2"/>
          <a:srcRect l="5801" t="4285" r="71765" b="66363"/>
          <a:stretch/>
        </p:blipFill>
        <p:spPr>
          <a:xfrm>
            <a:off x="643854" y="4612632"/>
            <a:ext cx="1188870" cy="2012965"/>
          </a:xfrm>
          <a:prstGeom prst="rect">
            <a:avLst/>
          </a:prstGeom>
        </p:spPr>
      </p:pic>
      <p:pic>
        <p:nvPicPr>
          <p:cNvPr id="14" name="Picture 13">
            <a:extLst>
              <a:ext uri="{FF2B5EF4-FFF2-40B4-BE49-F238E27FC236}">
                <a16:creationId xmlns:a16="http://schemas.microsoft.com/office/drawing/2014/main" id="{670ECE46-0A85-8947-9A5F-1DE0AEF9A241}"/>
              </a:ext>
            </a:extLst>
          </p:cNvPr>
          <p:cNvPicPr>
            <a:picLocks noChangeAspect="1"/>
          </p:cNvPicPr>
          <p:nvPr/>
        </p:nvPicPr>
        <p:blipFill rotWithShape="1">
          <a:blip r:embed="rId3"/>
          <a:srcRect l="33608" r="41038" b="66364"/>
          <a:stretch/>
        </p:blipFill>
        <p:spPr>
          <a:xfrm>
            <a:off x="2091331" y="138163"/>
            <a:ext cx="1343629" cy="2306782"/>
          </a:xfrm>
          <a:prstGeom prst="rect">
            <a:avLst/>
          </a:prstGeom>
        </p:spPr>
      </p:pic>
      <p:pic>
        <p:nvPicPr>
          <p:cNvPr id="16" name="Picture 15">
            <a:extLst>
              <a:ext uri="{FF2B5EF4-FFF2-40B4-BE49-F238E27FC236}">
                <a16:creationId xmlns:a16="http://schemas.microsoft.com/office/drawing/2014/main" id="{F4649C23-A445-8A46-88F2-7DF2A564123B}"/>
              </a:ext>
            </a:extLst>
          </p:cNvPr>
          <p:cNvPicPr>
            <a:picLocks noChangeAspect="1"/>
          </p:cNvPicPr>
          <p:nvPr/>
        </p:nvPicPr>
        <p:blipFill rotWithShape="1">
          <a:blip r:embed="rId4"/>
          <a:srcRect l="33608" r="38157" b="66364"/>
          <a:stretch/>
        </p:blipFill>
        <p:spPr>
          <a:xfrm>
            <a:off x="3618893" y="138163"/>
            <a:ext cx="1496290" cy="2306782"/>
          </a:xfrm>
          <a:prstGeom prst="rect">
            <a:avLst/>
          </a:prstGeom>
        </p:spPr>
      </p:pic>
      <p:pic>
        <p:nvPicPr>
          <p:cNvPr id="18" name="Picture 17">
            <a:extLst>
              <a:ext uri="{FF2B5EF4-FFF2-40B4-BE49-F238E27FC236}">
                <a16:creationId xmlns:a16="http://schemas.microsoft.com/office/drawing/2014/main" id="{D8EC0534-C3B5-E246-92BA-E6C30E7AC231}"/>
              </a:ext>
            </a:extLst>
          </p:cNvPr>
          <p:cNvPicPr>
            <a:picLocks noChangeAspect="1"/>
          </p:cNvPicPr>
          <p:nvPr/>
        </p:nvPicPr>
        <p:blipFill rotWithShape="1">
          <a:blip r:embed="rId5"/>
          <a:srcRect l="32403" r="39361" b="66364"/>
          <a:stretch/>
        </p:blipFill>
        <p:spPr>
          <a:xfrm>
            <a:off x="5100193" y="138163"/>
            <a:ext cx="1496290" cy="2306782"/>
          </a:xfrm>
          <a:prstGeom prst="rect">
            <a:avLst/>
          </a:prstGeom>
        </p:spPr>
      </p:pic>
      <p:pic>
        <p:nvPicPr>
          <p:cNvPr id="24" name="Picture 23">
            <a:extLst>
              <a:ext uri="{FF2B5EF4-FFF2-40B4-BE49-F238E27FC236}">
                <a16:creationId xmlns:a16="http://schemas.microsoft.com/office/drawing/2014/main" id="{66B4B28C-9134-DB42-AB14-E3DE1548F90B}"/>
              </a:ext>
            </a:extLst>
          </p:cNvPr>
          <p:cNvPicPr>
            <a:picLocks noChangeAspect="1"/>
          </p:cNvPicPr>
          <p:nvPr/>
        </p:nvPicPr>
        <p:blipFill rotWithShape="1">
          <a:blip r:embed="rId3"/>
          <a:srcRect l="63376" t="-368" r="1290" b="74470"/>
          <a:stretch/>
        </p:blipFill>
        <p:spPr>
          <a:xfrm>
            <a:off x="2272765" y="2585101"/>
            <a:ext cx="1872534" cy="1776046"/>
          </a:xfrm>
          <a:prstGeom prst="rect">
            <a:avLst/>
          </a:prstGeom>
        </p:spPr>
      </p:pic>
      <p:pic>
        <p:nvPicPr>
          <p:cNvPr id="25" name="Picture 24">
            <a:extLst>
              <a:ext uri="{FF2B5EF4-FFF2-40B4-BE49-F238E27FC236}">
                <a16:creationId xmlns:a16="http://schemas.microsoft.com/office/drawing/2014/main" id="{B485C422-DE57-FC44-9E72-F44912DFCB4A}"/>
              </a:ext>
            </a:extLst>
          </p:cNvPr>
          <p:cNvPicPr>
            <a:picLocks noChangeAspect="1"/>
          </p:cNvPicPr>
          <p:nvPr/>
        </p:nvPicPr>
        <p:blipFill rotWithShape="1">
          <a:blip r:embed="rId4"/>
          <a:srcRect l="63013" t="-604" r="1653" b="74544"/>
          <a:stretch/>
        </p:blipFill>
        <p:spPr>
          <a:xfrm>
            <a:off x="4202348" y="2585101"/>
            <a:ext cx="1872533" cy="1787236"/>
          </a:xfrm>
          <a:prstGeom prst="rect">
            <a:avLst/>
          </a:prstGeom>
        </p:spPr>
      </p:pic>
      <p:pic>
        <p:nvPicPr>
          <p:cNvPr id="26" name="Picture 25">
            <a:extLst>
              <a:ext uri="{FF2B5EF4-FFF2-40B4-BE49-F238E27FC236}">
                <a16:creationId xmlns:a16="http://schemas.microsoft.com/office/drawing/2014/main" id="{769A1721-F70D-D341-BD98-E526207BA89F}"/>
              </a:ext>
            </a:extLst>
          </p:cNvPr>
          <p:cNvPicPr>
            <a:picLocks noChangeAspect="1"/>
          </p:cNvPicPr>
          <p:nvPr/>
        </p:nvPicPr>
        <p:blipFill rotWithShape="1">
          <a:blip r:embed="rId5"/>
          <a:srcRect l="61966" t="-510" r="1136" b="74450"/>
          <a:stretch/>
        </p:blipFill>
        <p:spPr>
          <a:xfrm>
            <a:off x="6179778" y="2468115"/>
            <a:ext cx="1955324" cy="1787236"/>
          </a:xfrm>
          <a:prstGeom prst="rect">
            <a:avLst/>
          </a:prstGeom>
        </p:spPr>
      </p:pic>
      <p:sp>
        <p:nvSpPr>
          <p:cNvPr id="28" name="TextBox 27">
            <a:extLst>
              <a:ext uri="{FF2B5EF4-FFF2-40B4-BE49-F238E27FC236}">
                <a16:creationId xmlns:a16="http://schemas.microsoft.com/office/drawing/2014/main" id="{306CE757-2DC0-CF43-B49E-E3A955B947C2}"/>
              </a:ext>
            </a:extLst>
          </p:cNvPr>
          <p:cNvSpPr txBox="1"/>
          <p:nvPr/>
        </p:nvSpPr>
        <p:spPr>
          <a:xfrm>
            <a:off x="148949" y="480442"/>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95872E97-FA3E-AA4B-8B30-62DBAC71702F}"/>
              </a:ext>
            </a:extLst>
          </p:cNvPr>
          <p:cNvSpPr txBox="1"/>
          <p:nvPr/>
        </p:nvSpPr>
        <p:spPr>
          <a:xfrm>
            <a:off x="132699" y="2514356"/>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a:t>
            </a:r>
          </a:p>
        </p:txBody>
      </p:sp>
      <p:sp>
        <p:nvSpPr>
          <p:cNvPr id="30" name="TextBox 29">
            <a:extLst>
              <a:ext uri="{FF2B5EF4-FFF2-40B4-BE49-F238E27FC236}">
                <a16:creationId xmlns:a16="http://schemas.microsoft.com/office/drawing/2014/main" id="{6555764F-3B76-C04B-ABA1-8BF2A8518596}"/>
              </a:ext>
            </a:extLst>
          </p:cNvPr>
          <p:cNvSpPr txBox="1"/>
          <p:nvPr/>
        </p:nvSpPr>
        <p:spPr>
          <a:xfrm>
            <a:off x="791005"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3</a:t>
            </a:r>
          </a:p>
        </p:txBody>
      </p:sp>
      <p:sp>
        <p:nvSpPr>
          <p:cNvPr id="33" name="TextBox 32">
            <a:extLst>
              <a:ext uri="{FF2B5EF4-FFF2-40B4-BE49-F238E27FC236}">
                <a16:creationId xmlns:a16="http://schemas.microsoft.com/office/drawing/2014/main" id="{CF20BB1E-0ED6-3247-BE02-AFC2B8F50DD5}"/>
              </a:ext>
            </a:extLst>
          </p:cNvPr>
          <p:cNvSpPr txBox="1"/>
          <p:nvPr/>
        </p:nvSpPr>
        <p:spPr>
          <a:xfrm>
            <a:off x="2230832" y="93628"/>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9</a:t>
            </a:r>
          </a:p>
        </p:txBody>
      </p:sp>
      <p:sp>
        <p:nvSpPr>
          <p:cNvPr id="34" name="TextBox 33">
            <a:extLst>
              <a:ext uri="{FF2B5EF4-FFF2-40B4-BE49-F238E27FC236}">
                <a16:creationId xmlns:a16="http://schemas.microsoft.com/office/drawing/2014/main" id="{E6E3929C-A0D9-604D-B80D-8A4188732D05}"/>
              </a:ext>
            </a:extLst>
          </p:cNvPr>
          <p:cNvSpPr txBox="1"/>
          <p:nvPr/>
        </p:nvSpPr>
        <p:spPr>
          <a:xfrm>
            <a:off x="3721640" y="76506"/>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11</a:t>
            </a:r>
          </a:p>
        </p:txBody>
      </p:sp>
      <p:sp>
        <p:nvSpPr>
          <p:cNvPr id="35" name="TextBox 34">
            <a:extLst>
              <a:ext uri="{FF2B5EF4-FFF2-40B4-BE49-F238E27FC236}">
                <a16:creationId xmlns:a16="http://schemas.microsoft.com/office/drawing/2014/main" id="{0B2B7FFC-2E23-3E44-8FCD-7B52124CEC96}"/>
              </a:ext>
            </a:extLst>
          </p:cNvPr>
          <p:cNvSpPr txBox="1"/>
          <p:nvPr/>
        </p:nvSpPr>
        <p:spPr>
          <a:xfrm>
            <a:off x="5344054" y="93628"/>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13</a:t>
            </a:r>
          </a:p>
        </p:txBody>
      </p:sp>
      <p:pic>
        <p:nvPicPr>
          <p:cNvPr id="37" name="Picture 36">
            <a:extLst>
              <a:ext uri="{FF2B5EF4-FFF2-40B4-BE49-F238E27FC236}">
                <a16:creationId xmlns:a16="http://schemas.microsoft.com/office/drawing/2014/main" id="{2F1E51D9-47D9-FA41-BE53-778444389BB5}"/>
              </a:ext>
            </a:extLst>
          </p:cNvPr>
          <p:cNvPicPr>
            <a:picLocks noChangeAspect="1"/>
          </p:cNvPicPr>
          <p:nvPr/>
        </p:nvPicPr>
        <p:blipFill rotWithShape="1">
          <a:blip r:embed="rId3"/>
          <a:srcRect l="-124" t="4849" r="64790" b="69253"/>
          <a:stretch/>
        </p:blipFill>
        <p:spPr>
          <a:xfrm>
            <a:off x="2439470" y="4478375"/>
            <a:ext cx="1872534" cy="1776046"/>
          </a:xfrm>
          <a:prstGeom prst="rect">
            <a:avLst/>
          </a:prstGeom>
        </p:spPr>
      </p:pic>
      <p:pic>
        <p:nvPicPr>
          <p:cNvPr id="38" name="Picture 37">
            <a:extLst>
              <a:ext uri="{FF2B5EF4-FFF2-40B4-BE49-F238E27FC236}">
                <a16:creationId xmlns:a16="http://schemas.microsoft.com/office/drawing/2014/main" id="{6E128BEE-1532-FF47-A497-49781115A79A}"/>
              </a:ext>
            </a:extLst>
          </p:cNvPr>
          <p:cNvPicPr>
            <a:picLocks noChangeAspect="1"/>
          </p:cNvPicPr>
          <p:nvPr/>
        </p:nvPicPr>
        <p:blipFill rotWithShape="1">
          <a:blip r:embed="rId4"/>
          <a:srcRect l="481" t="4849" r="68301" b="69091"/>
          <a:stretch/>
        </p:blipFill>
        <p:spPr>
          <a:xfrm>
            <a:off x="4420470" y="4478375"/>
            <a:ext cx="1654411" cy="1787236"/>
          </a:xfrm>
          <a:prstGeom prst="rect">
            <a:avLst/>
          </a:prstGeom>
        </p:spPr>
      </p:pic>
      <p:pic>
        <p:nvPicPr>
          <p:cNvPr id="39" name="Picture 38">
            <a:extLst>
              <a:ext uri="{FF2B5EF4-FFF2-40B4-BE49-F238E27FC236}">
                <a16:creationId xmlns:a16="http://schemas.microsoft.com/office/drawing/2014/main" id="{555799ED-942F-C144-9FC4-2A01AB14C673}"/>
              </a:ext>
            </a:extLst>
          </p:cNvPr>
          <p:cNvPicPr>
            <a:picLocks noChangeAspect="1"/>
          </p:cNvPicPr>
          <p:nvPr/>
        </p:nvPicPr>
        <p:blipFill rotWithShape="1">
          <a:blip r:embed="rId5"/>
          <a:srcRect l="529" t="4540" r="70866" b="69400"/>
          <a:stretch/>
        </p:blipFill>
        <p:spPr>
          <a:xfrm>
            <a:off x="6557839" y="4395507"/>
            <a:ext cx="1515892" cy="1787236"/>
          </a:xfrm>
          <a:prstGeom prst="rect">
            <a:avLst/>
          </a:prstGeom>
        </p:spPr>
      </p:pic>
      <p:pic>
        <p:nvPicPr>
          <p:cNvPr id="20" name="Picture 19">
            <a:extLst>
              <a:ext uri="{FF2B5EF4-FFF2-40B4-BE49-F238E27FC236}">
                <a16:creationId xmlns:a16="http://schemas.microsoft.com/office/drawing/2014/main" id="{24313BD2-473A-4A4E-8450-88CDF902419E}"/>
              </a:ext>
            </a:extLst>
          </p:cNvPr>
          <p:cNvPicPr>
            <a:picLocks noChangeAspect="1"/>
          </p:cNvPicPr>
          <p:nvPr/>
        </p:nvPicPr>
        <p:blipFill rotWithShape="1">
          <a:blip r:embed="rId6"/>
          <a:srcRect l="28840" t="35952" r="28839" b="59557"/>
          <a:stretch/>
        </p:blipFill>
        <p:spPr>
          <a:xfrm>
            <a:off x="8548580" y="786135"/>
            <a:ext cx="1719472" cy="242565"/>
          </a:xfrm>
          <a:prstGeom prst="rect">
            <a:avLst/>
          </a:prstGeom>
        </p:spPr>
      </p:pic>
      <p:sp>
        <p:nvSpPr>
          <p:cNvPr id="21" name="TextBox 20">
            <a:extLst>
              <a:ext uri="{FF2B5EF4-FFF2-40B4-BE49-F238E27FC236}">
                <a16:creationId xmlns:a16="http://schemas.microsoft.com/office/drawing/2014/main" id="{385F6C69-8EFF-AD4D-B35F-6302411E538A}"/>
              </a:ext>
            </a:extLst>
          </p:cNvPr>
          <p:cNvSpPr txBox="1"/>
          <p:nvPr/>
        </p:nvSpPr>
        <p:spPr>
          <a:xfrm>
            <a:off x="8469579" y="977374"/>
            <a:ext cx="314510"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0.005</a:t>
            </a:r>
          </a:p>
        </p:txBody>
      </p:sp>
      <p:sp>
        <p:nvSpPr>
          <p:cNvPr id="22" name="TextBox 21">
            <a:extLst>
              <a:ext uri="{FF2B5EF4-FFF2-40B4-BE49-F238E27FC236}">
                <a16:creationId xmlns:a16="http://schemas.microsoft.com/office/drawing/2014/main" id="{811007A6-7BD3-D140-8188-E65305076B61}"/>
              </a:ext>
            </a:extLst>
          </p:cNvPr>
          <p:cNvSpPr txBox="1"/>
          <p:nvPr/>
        </p:nvSpPr>
        <p:spPr>
          <a:xfrm>
            <a:off x="8784089" y="977374"/>
            <a:ext cx="256802"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0.5</a:t>
            </a:r>
          </a:p>
        </p:txBody>
      </p:sp>
      <p:sp>
        <p:nvSpPr>
          <p:cNvPr id="23" name="TextBox 22">
            <a:extLst>
              <a:ext uri="{FF2B5EF4-FFF2-40B4-BE49-F238E27FC236}">
                <a16:creationId xmlns:a16="http://schemas.microsoft.com/office/drawing/2014/main" id="{53DC5874-BE19-7B45-B5BF-EB147574BEAE}"/>
              </a:ext>
            </a:extLst>
          </p:cNvPr>
          <p:cNvSpPr txBox="1"/>
          <p:nvPr/>
        </p:nvSpPr>
        <p:spPr>
          <a:xfrm>
            <a:off x="8876504" y="977374"/>
            <a:ext cx="285656"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0.58</a:t>
            </a:r>
          </a:p>
        </p:txBody>
      </p:sp>
      <p:sp>
        <p:nvSpPr>
          <p:cNvPr id="27" name="TextBox 26">
            <a:extLst>
              <a:ext uri="{FF2B5EF4-FFF2-40B4-BE49-F238E27FC236}">
                <a16:creationId xmlns:a16="http://schemas.microsoft.com/office/drawing/2014/main" id="{B9E99D1B-D79A-0D4D-9433-FBC418A1A2F0}"/>
              </a:ext>
            </a:extLst>
          </p:cNvPr>
          <p:cNvSpPr txBox="1"/>
          <p:nvPr/>
        </p:nvSpPr>
        <p:spPr>
          <a:xfrm>
            <a:off x="9141286" y="977374"/>
            <a:ext cx="213520"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1</a:t>
            </a:r>
          </a:p>
        </p:txBody>
      </p:sp>
      <p:sp>
        <p:nvSpPr>
          <p:cNvPr id="31" name="TextBox 30">
            <a:extLst>
              <a:ext uri="{FF2B5EF4-FFF2-40B4-BE49-F238E27FC236}">
                <a16:creationId xmlns:a16="http://schemas.microsoft.com/office/drawing/2014/main" id="{3931A8D0-40AB-F54C-92B3-EDD1699E40EA}"/>
              </a:ext>
            </a:extLst>
          </p:cNvPr>
          <p:cNvSpPr txBox="1"/>
          <p:nvPr/>
        </p:nvSpPr>
        <p:spPr>
          <a:xfrm>
            <a:off x="9830547" y="977374"/>
            <a:ext cx="213520"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2</a:t>
            </a:r>
          </a:p>
        </p:txBody>
      </p:sp>
      <p:sp>
        <p:nvSpPr>
          <p:cNvPr id="32" name="TextBox 31">
            <a:extLst>
              <a:ext uri="{FF2B5EF4-FFF2-40B4-BE49-F238E27FC236}">
                <a16:creationId xmlns:a16="http://schemas.microsoft.com/office/drawing/2014/main" id="{EB9F17DE-E2F8-1647-BF8D-28C42E39B6D0}"/>
              </a:ext>
            </a:extLst>
          </p:cNvPr>
          <p:cNvSpPr txBox="1"/>
          <p:nvPr/>
        </p:nvSpPr>
        <p:spPr>
          <a:xfrm>
            <a:off x="10072421" y="973237"/>
            <a:ext cx="242374"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10</a:t>
            </a:r>
          </a:p>
        </p:txBody>
      </p:sp>
      <p:sp>
        <p:nvSpPr>
          <p:cNvPr id="36" name="TextBox 35">
            <a:extLst>
              <a:ext uri="{FF2B5EF4-FFF2-40B4-BE49-F238E27FC236}">
                <a16:creationId xmlns:a16="http://schemas.microsoft.com/office/drawing/2014/main" id="{2D350E5D-F45B-1741-81B3-507EE2A73286}"/>
              </a:ext>
            </a:extLst>
          </p:cNvPr>
          <p:cNvSpPr txBox="1"/>
          <p:nvPr/>
        </p:nvSpPr>
        <p:spPr>
          <a:xfrm>
            <a:off x="8520226" y="680257"/>
            <a:ext cx="894797"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Node border and fill color</a:t>
            </a:r>
          </a:p>
        </p:txBody>
      </p:sp>
    </p:spTree>
    <p:extLst>
      <p:ext uri="{BB962C8B-B14F-4D97-AF65-F5344CB8AC3E}">
        <p14:creationId xmlns:p14="http://schemas.microsoft.com/office/powerpoint/2010/main" val="651728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291997-D4B9-DF45-B2DE-AF235AE60971}"/>
              </a:ext>
            </a:extLst>
          </p:cNvPr>
          <p:cNvPicPr>
            <a:picLocks noChangeAspect="1"/>
          </p:cNvPicPr>
          <p:nvPr/>
        </p:nvPicPr>
        <p:blipFill rotWithShape="1">
          <a:blip r:embed="rId3"/>
          <a:srcRect l="20974" r="50000" b="46977"/>
          <a:stretch/>
        </p:blipFill>
        <p:spPr>
          <a:xfrm>
            <a:off x="1001963" y="429889"/>
            <a:ext cx="1538176" cy="3636335"/>
          </a:xfrm>
          <a:prstGeom prst="rect">
            <a:avLst/>
          </a:prstGeom>
        </p:spPr>
      </p:pic>
      <p:pic>
        <p:nvPicPr>
          <p:cNvPr id="9" name="Picture 8">
            <a:extLst>
              <a:ext uri="{FF2B5EF4-FFF2-40B4-BE49-F238E27FC236}">
                <a16:creationId xmlns:a16="http://schemas.microsoft.com/office/drawing/2014/main" id="{A81012CD-C93E-2244-90C8-D0B4E4F9A84A}"/>
              </a:ext>
            </a:extLst>
          </p:cNvPr>
          <p:cNvPicPr>
            <a:picLocks noChangeAspect="1"/>
          </p:cNvPicPr>
          <p:nvPr/>
        </p:nvPicPr>
        <p:blipFill rotWithShape="1">
          <a:blip r:embed="rId4"/>
          <a:srcRect l="24452" r="49866" b="46977"/>
          <a:stretch/>
        </p:blipFill>
        <p:spPr>
          <a:xfrm>
            <a:off x="2540139" y="429889"/>
            <a:ext cx="1360968" cy="3636335"/>
          </a:xfrm>
          <a:prstGeom prst="rect">
            <a:avLst/>
          </a:prstGeom>
        </p:spPr>
      </p:pic>
      <p:pic>
        <p:nvPicPr>
          <p:cNvPr id="11" name="Picture 10">
            <a:extLst>
              <a:ext uri="{FF2B5EF4-FFF2-40B4-BE49-F238E27FC236}">
                <a16:creationId xmlns:a16="http://schemas.microsoft.com/office/drawing/2014/main" id="{1AC88B58-735E-0F48-AA1B-ABC6D2C01AC2}"/>
              </a:ext>
            </a:extLst>
          </p:cNvPr>
          <p:cNvPicPr>
            <a:picLocks noChangeAspect="1"/>
          </p:cNvPicPr>
          <p:nvPr/>
        </p:nvPicPr>
        <p:blipFill rotWithShape="1">
          <a:blip r:embed="rId5"/>
          <a:srcRect l="24852" r="49466" b="46977"/>
          <a:stretch/>
        </p:blipFill>
        <p:spPr>
          <a:xfrm>
            <a:off x="3901107" y="429888"/>
            <a:ext cx="1360968" cy="3636335"/>
          </a:xfrm>
          <a:prstGeom prst="rect">
            <a:avLst/>
          </a:prstGeom>
        </p:spPr>
      </p:pic>
      <p:pic>
        <p:nvPicPr>
          <p:cNvPr id="13" name="Picture 12">
            <a:extLst>
              <a:ext uri="{FF2B5EF4-FFF2-40B4-BE49-F238E27FC236}">
                <a16:creationId xmlns:a16="http://schemas.microsoft.com/office/drawing/2014/main" id="{BF270FD8-C204-564F-BBA8-D551329F20BD}"/>
              </a:ext>
            </a:extLst>
          </p:cNvPr>
          <p:cNvPicPr>
            <a:picLocks noChangeAspect="1"/>
          </p:cNvPicPr>
          <p:nvPr/>
        </p:nvPicPr>
        <p:blipFill rotWithShape="1">
          <a:blip r:embed="rId6"/>
          <a:srcRect l="24854" r="49465" b="46977"/>
          <a:stretch/>
        </p:blipFill>
        <p:spPr>
          <a:xfrm>
            <a:off x="5262075" y="429887"/>
            <a:ext cx="1360968" cy="3636335"/>
          </a:xfrm>
          <a:prstGeom prst="rect">
            <a:avLst/>
          </a:prstGeom>
        </p:spPr>
      </p:pic>
      <p:pic>
        <p:nvPicPr>
          <p:cNvPr id="15" name="Picture 14">
            <a:extLst>
              <a:ext uri="{FF2B5EF4-FFF2-40B4-BE49-F238E27FC236}">
                <a16:creationId xmlns:a16="http://schemas.microsoft.com/office/drawing/2014/main" id="{501D4D5E-F4F4-D044-AC38-F93D874CFC6F}"/>
              </a:ext>
            </a:extLst>
          </p:cNvPr>
          <p:cNvPicPr>
            <a:picLocks noChangeAspect="1"/>
          </p:cNvPicPr>
          <p:nvPr/>
        </p:nvPicPr>
        <p:blipFill rotWithShape="1">
          <a:blip r:embed="rId7"/>
          <a:srcRect l="24854" r="50000" b="46977"/>
          <a:stretch/>
        </p:blipFill>
        <p:spPr>
          <a:xfrm>
            <a:off x="6651397" y="429887"/>
            <a:ext cx="1332614" cy="3636335"/>
          </a:xfrm>
          <a:prstGeom prst="rect">
            <a:avLst/>
          </a:prstGeom>
        </p:spPr>
      </p:pic>
      <p:pic>
        <p:nvPicPr>
          <p:cNvPr id="17" name="Picture 16">
            <a:extLst>
              <a:ext uri="{FF2B5EF4-FFF2-40B4-BE49-F238E27FC236}">
                <a16:creationId xmlns:a16="http://schemas.microsoft.com/office/drawing/2014/main" id="{7C460934-EBD6-1E4D-9EF1-E7C21E8D2609}"/>
              </a:ext>
            </a:extLst>
          </p:cNvPr>
          <p:cNvPicPr>
            <a:picLocks noChangeAspect="1"/>
          </p:cNvPicPr>
          <p:nvPr/>
        </p:nvPicPr>
        <p:blipFill rotWithShape="1">
          <a:blip r:embed="rId8"/>
          <a:srcRect l="24854" r="49465" b="46977"/>
          <a:stretch/>
        </p:blipFill>
        <p:spPr>
          <a:xfrm>
            <a:off x="8012365" y="429886"/>
            <a:ext cx="1360968" cy="3636335"/>
          </a:xfrm>
          <a:prstGeom prst="rect">
            <a:avLst/>
          </a:prstGeom>
        </p:spPr>
      </p:pic>
      <p:pic>
        <p:nvPicPr>
          <p:cNvPr id="60" name="Picture 59">
            <a:extLst>
              <a:ext uri="{FF2B5EF4-FFF2-40B4-BE49-F238E27FC236}">
                <a16:creationId xmlns:a16="http://schemas.microsoft.com/office/drawing/2014/main" id="{E23581FB-94F8-F542-BF08-90405A9500EE}"/>
              </a:ext>
            </a:extLst>
          </p:cNvPr>
          <p:cNvPicPr>
            <a:picLocks noChangeAspect="1"/>
          </p:cNvPicPr>
          <p:nvPr/>
        </p:nvPicPr>
        <p:blipFill>
          <a:blip r:embed="rId9"/>
          <a:stretch>
            <a:fillRect/>
          </a:stretch>
        </p:blipFill>
        <p:spPr>
          <a:xfrm>
            <a:off x="1364946" y="3976880"/>
            <a:ext cx="1841500" cy="444500"/>
          </a:xfrm>
          <a:prstGeom prst="rect">
            <a:avLst/>
          </a:prstGeom>
        </p:spPr>
      </p:pic>
      <p:sp>
        <p:nvSpPr>
          <p:cNvPr id="2" name="TextBox 1">
            <a:extLst>
              <a:ext uri="{FF2B5EF4-FFF2-40B4-BE49-F238E27FC236}">
                <a16:creationId xmlns:a16="http://schemas.microsoft.com/office/drawing/2014/main" id="{0BBE617B-6C51-7D43-85C0-37292C857181}"/>
              </a:ext>
            </a:extLst>
          </p:cNvPr>
          <p:cNvSpPr txBox="1"/>
          <p:nvPr/>
        </p:nvSpPr>
        <p:spPr>
          <a:xfrm>
            <a:off x="1600388" y="249925"/>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21 dpf</a:t>
            </a:r>
          </a:p>
        </p:txBody>
      </p:sp>
      <p:sp>
        <p:nvSpPr>
          <p:cNvPr id="24" name="TextBox 23">
            <a:extLst>
              <a:ext uri="{FF2B5EF4-FFF2-40B4-BE49-F238E27FC236}">
                <a16:creationId xmlns:a16="http://schemas.microsoft.com/office/drawing/2014/main" id="{C7C7A7E9-B3F8-7949-AE28-ECD829434CA0}"/>
              </a:ext>
            </a:extLst>
          </p:cNvPr>
          <p:cNvSpPr txBox="1"/>
          <p:nvPr/>
        </p:nvSpPr>
        <p:spPr>
          <a:xfrm>
            <a:off x="2989710" y="249925"/>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23 dpf</a:t>
            </a:r>
          </a:p>
        </p:txBody>
      </p:sp>
      <p:sp>
        <p:nvSpPr>
          <p:cNvPr id="25" name="TextBox 24">
            <a:extLst>
              <a:ext uri="{FF2B5EF4-FFF2-40B4-BE49-F238E27FC236}">
                <a16:creationId xmlns:a16="http://schemas.microsoft.com/office/drawing/2014/main" id="{CF54B516-838C-5B4C-82A6-94BDD3E4772A}"/>
              </a:ext>
            </a:extLst>
          </p:cNvPr>
          <p:cNvSpPr txBox="1"/>
          <p:nvPr/>
        </p:nvSpPr>
        <p:spPr>
          <a:xfrm>
            <a:off x="4357025" y="249924"/>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25 dpf</a:t>
            </a:r>
          </a:p>
        </p:txBody>
      </p:sp>
      <p:sp>
        <p:nvSpPr>
          <p:cNvPr id="26" name="TextBox 25">
            <a:extLst>
              <a:ext uri="{FF2B5EF4-FFF2-40B4-BE49-F238E27FC236}">
                <a16:creationId xmlns:a16="http://schemas.microsoft.com/office/drawing/2014/main" id="{FB343BC6-34B7-404E-847B-5644FEB82374}"/>
              </a:ext>
            </a:extLst>
          </p:cNvPr>
          <p:cNvSpPr txBox="1"/>
          <p:nvPr/>
        </p:nvSpPr>
        <p:spPr>
          <a:xfrm>
            <a:off x="5727578" y="249924"/>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27 dpf</a:t>
            </a:r>
          </a:p>
        </p:txBody>
      </p:sp>
      <p:sp>
        <p:nvSpPr>
          <p:cNvPr id="27" name="TextBox 26">
            <a:extLst>
              <a:ext uri="{FF2B5EF4-FFF2-40B4-BE49-F238E27FC236}">
                <a16:creationId xmlns:a16="http://schemas.microsoft.com/office/drawing/2014/main" id="{3EC73574-DCE2-AB4B-B52A-A3565F63F2AE}"/>
              </a:ext>
            </a:extLst>
          </p:cNvPr>
          <p:cNvSpPr txBox="1"/>
          <p:nvPr/>
        </p:nvSpPr>
        <p:spPr>
          <a:xfrm>
            <a:off x="7063430" y="249924"/>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29 dpf</a:t>
            </a:r>
          </a:p>
        </p:txBody>
      </p:sp>
      <p:sp>
        <p:nvSpPr>
          <p:cNvPr id="28" name="TextBox 27">
            <a:extLst>
              <a:ext uri="{FF2B5EF4-FFF2-40B4-BE49-F238E27FC236}">
                <a16:creationId xmlns:a16="http://schemas.microsoft.com/office/drawing/2014/main" id="{CBE607DD-9656-2A40-ADB5-9147508AFF18}"/>
              </a:ext>
            </a:extLst>
          </p:cNvPr>
          <p:cNvSpPr txBox="1"/>
          <p:nvPr/>
        </p:nvSpPr>
        <p:spPr>
          <a:xfrm>
            <a:off x="8430071" y="249923"/>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31 dpf</a:t>
            </a:r>
          </a:p>
        </p:txBody>
      </p:sp>
      <p:sp>
        <p:nvSpPr>
          <p:cNvPr id="30" name="TextBox 29">
            <a:extLst>
              <a:ext uri="{FF2B5EF4-FFF2-40B4-BE49-F238E27FC236}">
                <a16:creationId xmlns:a16="http://schemas.microsoft.com/office/drawing/2014/main" id="{82689393-FB65-D04B-9255-41479B60BF86}"/>
              </a:ext>
            </a:extLst>
          </p:cNvPr>
          <p:cNvSpPr txBox="1"/>
          <p:nvPr/>
        </p:nvSpPr>
        <p:spPr>
          <a:xfrm>
            <a:off x="1153112" y="429884"/>
            <a:ext cx="312906" cy="184666"/>
          </a:xfrm>
          <a:prstGeom prst="rect">
            <a:avLst/>
          </a:prstGeom>
          <a:noFill/>
        </p:spPr>
        <p:txBody>
          <a:bodyPr wrap="square" rtlCol="0">
            <a:spAutoFit/>
          </a:bodyPr>
          <a:lstStyle/>
          <a:p>
            <a:r>
              <a:rPr lang="en-US" sz="600" b="1" dirty="0">
                <a:latin typeface="Arial" panose="020B0604020202020204" pitchFamily="34" charset="0"/>
                <a:cs typeface="Arial" panose="020B0604020202020204" pitchFamily="34" charset="0"/>
              </a:rPr>
              <a:t>a</a:t>
            </a:r>
          </a:p>
        </p:txBody>
      </p:sp>
      <p:sp>
        <p:nvSpPr>
          <p:cNvPr id="31" name="TextBox 30">
            <a:extLst>
              <a:ext uri="{FF2B5EF4-FFF2-40B4-BE49-F238E27FC236}">
                <a16:creationId xmlns:a16="http://schemas.microsoft.com/office/drawing/2014/main" id="{B6DE9C82-E865-3D40-A968-797A68971625}"/>
              </a:ext>
            </a:extLst>
          </p:cNvPr>
          <p:cNvSpPr txBox="1"/>
          <p:nvPr/>
        </p:nvSpPr>
        <p:spPr>
          <a:xfrm>
            <a:off x="1179171" y="1609328"/>
            <a:ext cx="312906" cy="184666"/>
          </a:xfrm>
          <a:prstGeom prst="rect">
            <a:avLst/>
          </a:prstGeom>
          <a:noFill/>
        </p:spPr>
        <p:txBody>
          <a:bodyPr wrap="square" rtlCol="0">
            <a:spAutoFit/>
          </a:bodyPr>
          <a:lstStyle/>
          <a:p>
            <a:r>
              <a:rPr lang="en-US" sz="600" b="1" dirty="0">
                <a:latin typeface="Arial" panose="020B0604020202020204" pitchFamily="34" charset="0"/>
                <a:cs typeface="Arial" panose="020B0604020202020204" pitchFamily="34" charset="0"/>
              </a:rPr>
              <a:t>b</a:t>
            </a:r>
          </a:p>
        </p:txBody>
      </p:sp>
      <p:sp>
        <p:nvSpPr>
          <p:cNvPr id="32" name="TextBox 31">
            <a:extLst>
              <a:ext uri="{FF2B5EF4-FFF2-40B4-BE49-F238E27FC236}">
                <a16:creationId xmlns:a16="http://schemas.microsoft.com/office/drawing/2014/main" id="{FBFEFF20-8626-F54D-A0FD-E6F3E98C0D4F}"/>
              </a:ext>
            </a:extLst>
          </p:cNvPr>
          <p:cNvSpPr txBox="1"/>
          <p:nvPr/>
        </p:nvSpPr>
        <p:spPr>
          <a:xfrm>
            <a:off x="1208493" y="2864711"/>
            <a:ext cx="312906" cy="184666"/>
          </a:xfrm>
          <a:prstGeom prst="rect">
            <a:avLst/>
          </a:prstGeom>
          <a:noFill/>
        </p:spPr>
        <p:txBody>
          <a:bodyPr wrap="square" rtlCol="0">
            <a:spAutoFit/>
          </a:bodyPr>
          <a:lstStyle/>
          <a:p>
            <a:r>
              <a:rPr lang="en-US" sz="600" b="1" dirty="0">
                <a:latin typeface="Arial" panose="020B0604020202020204" pitchFamily="34" charset="0"/>
                <a:cs typeface="Arial" panose="020B0604020202020204" pitchFamily="34" charset="0"/>
              </a:rPr>
              <a:t>c</a:t>
            </a:r>
          </a:p>
        </p:txBody>
      </p:sp>
      <p:sp>
        <p:nvSpPr>
          <p:cNvPr id="33" name="TextBox 32">
            <a:extLst>
              <a:ext uri="{FF2B5EF4-FFF2-40B4-BE49-F238E27FC236}">
                <a16:creationId xmlns:a16="http://schemas.microsoft.com/office/drawing/2014/main" id="{53AD9600-B5E1-DE4E-A906-03DC4B1AA9AA}"/>
              </a:ext>
            </a:extLst>
          </p:cNvPr>
          <p:cNvSpPr txBox="1"/>
          <p:nvPr/>
        </p:nvSpPr>
        <p:spPr>
          <a:xfrm>
            <a:off x="1230024" y="3465467"/>
            <a:ext cx="312906" cy="184666"/>
          </a:xfrm>
          <a:prstGeom prst="rect">
            <a:avLst/>
          </a:prstGeom>
          <a:noFill/>
        </p:spPr>
        <p:txBody>
          <a:bodyPr wrap="square" rtlCol="0">
            <a:spAutoFit/>
          </a:bodyPr>
          <a:lstStyle/>
          <a:p>
            <a:r>
              <a:rPr lang="en-US" sz="6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21366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291997-D4B9-DF45-B2DE-AF235AE60971}"/>
              </a:ext>
            </a:extLst>
          </p:cNvPr>
          <p:cNvPicPr>
            <a:picLocks noChangeAspect="1"/>
          </p:cNvPicPr>
          <p:nvPr/>
        </p:nvPicPr>
        <p:blipFill rotWithShape="1">
          <a:blip r:embed="rId2"/>
          <a:srcRect l="20974" r="50000" b="46977"/>
          <a:stretch/>
        </p:blipFill>
        <p:spPr>
          <a:xfrm>
            <a:off x="177210" y="340242"/>
            <a:ext cx="1538176" cy="3636335"/>
          </a:xfrm>
          <a:prstGeom prst="rect">
            <a:avLst/>
          </a:prstGeom>
        </p:spPr>
      </p:pic>
      <p:pic>
        <p:nvPicPr>
          <p:cNvPr id="15" name="Picture 14">
            <a:extLst>
              <a:ext uri="{FF2B5EF4-FFF2-40B4-BE49-F238E27FC236}">
                <a16:creationId xmlns:a16="http://schemas.microsoft.com/office/drawing/2014/main" id="{501D4D5E-F4F4-D044-AC38-F93D874CFC6F}"/>
              </a:ext>
            </a:extLst>
          </p:cNvPr>
          <p:cNvPicPr>
            <a:picLocks noChangeAspect="1"/>
          </p:cNvPicPr>
          <p:nvPr/>
        </p:nvPicPr>
        <p:blipFill rotWithShape="1">
          <a:blip r:embed="rId3"/>
          <a:srcRect l="24854" r="50000" b="46977"/>
          <a:stretch/>
        </p:blipFill>
        <p:spPr>
          <a:xfrm>
            <a:off x="1542628" y="340241"/>
            <a:ext cx="1332614" cy="3636335"/>
          </a:xfrm>
          <a:prstGeom prst="rect">
            <a:avLst/>
          </a:prstGeom>
        </p:spPr>
      </p:pic>
      <p:pic>
        <p:nvPicPr>
          <p:cNvPr id="17" name="Picture 16">
            <a:extLst>
              <a:ext uri="{FF2B5EF4-FFF2-40B4-BE49-F238E27FC236}">
                <a16:creationId xmlns:a16="http://schemas.microsoft.com/office/drawing/2014/main" id="{7C460934-EBD6-1E4D-9EF1-E7C21E8D2609}"/>
              </a:ext>
            </a:extLst>
          </p:cNvPr>
          <p:cNvPicPr>
            <a:picLocks noChangeAspect="1"/>
          </p:cNvPicPr>
          <p:nvPr/>
        </p:nvPicPr>
        <p:blipFill rotWithShape="1">
          <a:blip r:embed="rId4"/>
          <a:srcRect l="24854" r="49465" b="46977"/>
          <a:stretch/>
        </p:blipFill>
        <p:spPr>
          <a:xfrm>
            <a:off x="2761255" y="340241"/>
            <a:ext cx="1360968" cy="3636335"/>
          </a:xfrm>
          <a:prstGeom prst="rect">
            <a:avLst/>
          </a:prstGeom>
        </p:spPr>
      </p:pic>
      <p:sp>
        <p:nvSpPr>
          <p:cNvPr id="8" name="TextBox 7">
            <a:extLst>
              <a:ext uri="{FF2B5EF4-FFF2-40B4-BE49-F238E27FC236}">
                <a16:creationId xmlns:a16="http://schemas.microsoft.com/office/drawing/2014/main" id="{A9EBF902-B182-0942-8E0B-E92EFCC501D6}"/>
              </a:ext>
            </a:extLst>
          </p:cNvPr>
          <p:cNvSpPr txBox="1"/>
          <p:nvPr/>
        </p:nvSpPr>
        <p:spPr>
          <a:xfrm>
            <a:off x="575575" y="340241"/>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a</a:t>
            </a:r>
          </a:p>
        </p:txBody>
      </p:sp>
      <p:sp>
        <p:nvSpPr>
          <p:cNvPr id="10" name="TextBox 9">
            <a:extLst>
              <a:ext uri="{FF2B5EF4-FFF2-40B4-BE49-F238E27FC236}">
                <a16:creationId xmlns:a16="http://schemas.microsoft.com/office/drawing/2014/main" id="{E91556E2-5E09-FD42-A0F1-25CED1B804F4}"/>
              </a:ext>
            </a:extLst>
          </p:cNvPr>
          <p:cNvSpPr txBox="1"/>
          <p:nvPr/>
        </p:nvSpPr>
        <p:spPr>
          <a:xfrm>
            <a:off x="1770025" y="340240"/>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147A4EC2-37D9-444A-9699-ED96989E6B00}"/>
              </a:ext>
            </a:extLst>
          </p:cNvPr>
          <p:cNvSpPr txBox="1"/>
          <p:nvPr/>
        </p:nvSpPr>
        <p:spPr>
          <a:xfrm>
            <a:off x="2983541" y="340241"/>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c</a:t>
            </a:r>
          </a:p>
        </p:txBody>
      </p:sp>
      <p:sp>
        <p:nvSpPr>
          <p:cNvPr id="14" name="TextBox 13">
            <a:extLst>
              <a:ext uri="{FF2B5EF4-FFF2-40B4-BE49-F238E27FC236}">
                <a16:creationId xmlns:a16="http://schemas.microsoft.com/office/drawing/2014/main" id="{8AFA2433-8E65-3B46-950B-EA05A04427EF}"/>
              </a:ext>
            </a:extLst>
          </p:cNvPr>
          <p:cNvSpPr txBox="1"/>
          <p:nvPr/>
        </p:nvSpPr>
        <p:spPr>
          <a:xfrm>
            <a:off x="575177" y="1564696"/>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d</a:t>
            </a:r>
          </a:p>
        </p:txBody>
      </p:sp>
      <p:sp>
        <p:nvSpPr>
          <p:cNvPr id="16" name="TextBox 15">
            <a:extLst>
              <a:ext uri="{FF2B5EF4-FFF2-40B4-BE49-F238E27FC236}">
                <a16:creationId xmlns:a16="http://schemas.microsoft.com/office/drawing/2014/main" id="{570661C9-5B8E-1541-96F6-B3E331D2DE2B}"/>
              </a:ext>
            </a:extLst>
          </p:cNvPr>
          <p:cNvSpPr txBox="1"/>
          <p:nvPr/>
        </p:nvSpPr>
        <p:spPr>
          <a:xfrm>
            <a:off x="1769627" y="1564695"/>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e</a:t>
            </a:r>
          </a:p>
        </p:txBody>
      </p:sp>
      <p:sp>
        <p:nvSpPr>
          <p:cNvPr id="18" name="TextBox 17">
            <a:extLst>
              <a:ext uri="{FF2B5EF4-FFF2-40B4-BE49-F238E27FC236}">
                <a16:creationId xmlns:a16="http://schemas.microsoft.com/office/drawing/2014/main" id="{E91725B5-5E48-744A-B35A-FB8B42D2BE6D}"/>
              </a:ext>
            </a:extLst>
          </p:cNvPr>
          <p:cNvSpPr txBox="1"/>
          <p:nvPr/>
        </p:nvSpPr>
        <p:spPr>
          <a:xfrm>
            <a:off x="2983143" y="1564696"/>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f</a:t>
            </a:r>
          </a:p>
        </p:txBody>
      </p:sp>
      <p:sp>
        <p:nvSpPr>
          <p:cNvPr id="19" name="TextBox 18">
            <a:extLst>
              <a:ext uri="{FF2B5EF4-FFF2-40B4-BE49-F238E27FC236}">
                <a16:creationId xmlns:a16="http://schemas.microsoft.com/office/drawing/2014/main" id="{1E40BA87-C35C-9444-82B2-D341CCDADA96}"/>
              </a:ext>
            </a:extLst>
          </p:cNvPr>
          <p:cNvSpPr txBox="1"/>
          <p:nvPr/>
        </p:nvSpPr>
        <p:spPr>
          <a:xfrm>
            <a:off x="575177" y="2666039"/>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g</a:t>
            </a:r>
          </a:p>
        </p:txBody>
      </p:sp>
      <p:sp>
        <p:nvSpPr>
          <p:cNvPr id="20" name="TextBox 19">
            <a:extLst>
              <a:ext uri="{FF2B5EF4-FFF2-40B4-BE49-F238E27FC236}">
                <a16:creationId xmlns:a16="http://schemas.microsoft.com/office/drawing/2014/main" id="{0CCF7708-6697-C740-8391-37D3B605CF0F}"/>
              </a:ext>
            </a:extLst>
          </p:cNvPr>
          <p:cNvSpPr txBox="1"/>
          <p:nvPr/>
        </p:nvSpPr>
        <p:spPr>
          <a:xfrm>
            <a:off x="1769627" y="2666038"/>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h</a:t>
            </a:r>
          </a:p>
        </p:txBody>
      </p:sp>
      <p:sp>
        <p:nvSpPr>
          <p:cNvPr id="21" name="TextBox 20">
            <a:extLst>
              <a:ext uri="{FF2B5EF4-FFF2-40B4-BE49-F238E27FC236}">
                <a16:creationId xmlns:a16="http://schemas.microsoft.com/office/drawing/2014/main" id="{D77A033A-02A7-DB47-8ED9-736AAEF97E57}"/>
              </a:ext>
            </a:extLst>
          </p:cNvPr>
          <p:cNvSpPr txBox="1"/>
          <p:nvPr/>
        </p:nvSpPr>
        <p:spPr>
          <a:xfrm>
            <a:off x="2983143" y="2666039"/>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i</a:t>
            </a:r>
          </a:p>
        </p:txBody>
      </p:sp>
      <p:sp>
        <p:nvSpPr>
          <p:cNvPr id="22" name="TextBox 21">
            <a:extLst>
              <a:ext uri="{FF2B5EF4-FFF2-40B4-BE49-F238E27FC236}">
                <a16:creationId xmlns:a16="http://schemas.microsoft.com/office/drawing/2014/main" id="{7F6BA6CB-ADCB-4D4C-812A-D66338D527B6}"/>
              </a:ext>
            </a:extLst>
          </p:cNvPr>
          <p:cNvSpPr txBox="1"/>
          <p:nvPr/>
        </p:nvSpPr>
        <p:spPr>
          <a:xfrm>
            <a:off x="575177" y="3321306"/>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j</a:t>
            </a:r>
          </a:p>
        </p:txBody>
      </p:sp>
      <p:sp>
        <p:nvSpPr>
          <p:cNvPr id="23" name="TextBox 22">
            <a:extLst>
              <a:ext uri="{FF2B5EF4-FFF2-40B4-BE49-F238E27FC236}">
                <a16:creationId xmlns:a16="http://schemas.microsoft.com/office/drawing/2014/main" id="{631618C6-4D4A-204C-8FD6-AAB3AECFCFD2}"/>
              </a:ext>
            </a:extLst>
          </p:cNvPr>
          <p:cNvSpPr txBox="1"/>
          <p:nvPr/>
        </p:nvSpPr>
        <p:spPr>
          <a:xfrm>
            <a:off x="1769627" y="3321305"/>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k</a:t>
            </a:r>
          </a:p>
        </p:txBody>
      </p:sp>
      <p:sp>
        <p:nvSpPr>
          <p:cNvPr id="24" name="TextBox 23">
            <a:extLst>
              <a:ext uri="{FF2B5EF4-FFF2-40B4-BE49-F238E27FC236}">
                <a16:creationId xmlns:a16="http://schemas.microsoft.com/office/drawing/2014/main" id="{94088D91-D77F-174A-B7A0-130BA77C1565}"/>
              </a:ext>
            </a:extLst>
          </p:cNvPr>
          <p:cNvSpPr txBox="1"/>
          <p:nvPr/>
        </p:nvSpPr>
        <p:spPr>
          <a:xfrm>
            <a:off x="2983143" y="3321306"/>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l</a:t>
            </a:r>
          </a:p>
        </p:txBody>
      </p:sp>
      <p:pic>
        <p:nvPicPr>
          <p:cNvPr id="25" name="Picture 24">
            <a:extLst>
              <a:ext uri="{FF2B5EF4-FFF2-40B4-BE49-F238E27FC236}">
                <a16:creationId xmlns:a16="http://schemas.microsoft.com/office/drawing/2014/main" id="{CEC02D5F-2F84-BD49-A348-21ABC2D6E7EF}"/>
              </a:ext>
            </a:extLst>
          </p:cNvPr>
          <p:cNvPicPr>
            <a:picLocks noChangeAspect="1"/>
          </p:cNvPicPr>
          <p:nvPr/>
        </p:nvPicPr>
        <p:blipFill>
          <a:blip r:embed="rId5"/>
          <a:stretch>
            <a:fillRect/>
          </a:stretch>
        </p:blipFill>
        <p:spPr>
          <a:xfrm>
            <a:off x="707638" y="3944722"/>
            <a:ext cx="1332614" cy="321665"/>
          </a:xfrm>
          <a:prstGeom prst="rect">
            <a:avLst/>
          </a:prstGeom>
        </p:spPr>
      </p:pic>
      <p:sp>
        <p:nvSpPr>
          <p:cNvPr id="2" name="TextBox 1">
            <a:extLst>
              <a:ext uri="{FF2B5EF4-FFF2-40B4-BE49-F238E27FC236}">
                <a16:creationId xmlns:a16="http://schemas.microsoft.com/office/drawing/2014/main" id="{B39C0B80-C664-214F-ADEC-62D038C9A543}"/>
              </a:ext>
            </a:extLst>
          </p:cNvPr>
          <p:cNvSpPr txBox="1"/>
          <p:nvPr/>
        </p:nvSpPr>
        <p:spPr>
          <a:xfrm>
            <a:off x="82731" y="60960"/>
            <a:ext cx="1912639" cy="369332"/>
          </a:xfrm>
          <a:prstGeom prst="rect">
            <a:avLst/>
          </a:prstGeom>
          <a:noFill/>
        </p:spPr>
        <p:txBody>
          <a:bodyPr wrap="none" rtlCol="0">
            <a:spAutoFit/>
          </a:bodyPr>
          <a:lstStyle/>
          <a:p>
            <a:r>
              <a:rPr lang="en-US" dirty="0"/>
              <a:t>= NSAF magnitude</a:t>
            </a:r>
          </a:p>
        </p:txBody>
      </p:sp>
    </p:spTree>
    <p:extLst>
      <p:ext uri="{BB962C8B-B14F-4D97-AF65-F5344CB8AC3E}">
        <p14:creationId xmlns:p14="http://schemas.microsoft.com/office/powerpoint/2010/main" val="4236256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2D2F21E-05D1-8540-B10F-E16B21CD0943}"/>
              </a:ext>
            </a:extLst>
          </p:cNvPr>
          <p:cNvGrpSpPr/>
          <p:nvPr/>
        </p:nvGrpSpPr>
        <p:grpSpPr>
          <a:xfrm>
            <a:off x="344387" y="60960"/>
            <a:ext cx="11608127" cy="6390683"/>
            <a:chOff x="1809858" y="1888178"/>
            <a:chExt cx="7182079" cy="4093133"/>
          </a:xfrm>
        </p:grpSpPr>
        <p:grpSp>
          <p:nvGrpSpPr>
            <p:cNvPr id="5" name="Group 4">
              <a:extLst>
                <a:ext uri="{FF2B5EF4-FFF2-40B4-BE49-F238E27FC236}">
                  <a16:creationId xmlns:a16="http://schemas.microsoft.com/office/drawing/2014/main" id="{D56E9B9F-DABE-6045-BA4C-D479F8027A0E}"/>
                </a:ext>
              </a:extLst>
            </p:cNvPr>
            <p:cNvGrpSpPr/>
            <p:nvPr/>
          </p:nvGrpSpPr>
          <p:grpSpPr>
            <a:xfrm>
              <a:off x="1809858" y="1888178"/>
              <a:ext cx="2415880" cy="4093133"/>
              <a:chOff x="6768935" y="688768"/>
              <a:chExt cx="806606" cy="1256492"/>
            </a:xfrm>
          </p:grpSpPr>
          <p:pic>
            <p:nvPicPr>
              <p:cNvPr id="8" name="Picture 7">
                <a:extLst>
                  <a:ext uri="{FF2B5EF4-FFF2-40B4-BE49-F238E27FC236}">
                    <a16:creationId xmlns:a16="http://schemas.microsoft.com/office/drawing/2014/main" id="{018353FC-2BB9-8649-B3A3-34FBC32F3D2A}"/>
                  </a:ext>
                </a:extLst>
              </p:cNvPr>
              <p:cNvPicPr>
                <a:picLocks noChangeAspect="1"/>
              </p:cNvPicPr>
              <p:nvPr/>
            </p:nvPicPr>
            <p:blipFill rotWithShape="1">
              <a:blip r:embed="rId2"/>
              <a:srcRect l="14007" t="8216" r="66330" b="63788"/>
              <a:stretch/>
            </p:blipFill>
            <p:spPr>
              <a:xfrm>
                <a:off x="6768935" y="688768"/>
                <a:ext cx="806606" cy="1187533"/>
              </a:xfrm>
              <a:prstGeom prst="rect">
                <a:avLst/>
              </a:prstGeom>
            </p:spPr>
          </p:pic>
          <p:pic>
            <p:nvPicPr>
              <p:cNvPr id="9" name="Picture 8">
                <a:extLst>
                  <a:ext uri="{FF2B5EF4-FFF2-40B4-BE49-F238E27FC236}">
                    <a16:creationId xmlns:a16="http://schemas.microsoft.com/office/drawing/2014/main" id="{E14EAB82-9DBA-7041-A1FA-298DC1274E1F}"/>
                  </a:ext>
                </a:extLst>
              </p:cNvPr>
              <p:cNvPicPr>
                <a:picLocks noChangeAspect="1"/>
              </p:cNvPicPr>
              <p:nvPr/>
            </p:nvPicPr>
            <p:blipFill rotWithShape="1">
              <a:blip r:embed="rId3"/>
              <a:srcRect l="17318" t="92603" r="49970"/>
              <a:stretch/>
            </p:blipFill>
            <p:spPr>
              <a:xfrm>
                <a:off x="6877328" y="1805046"/>
                <a:ext cx="599640" cy="140214"/>
              </a:xfrm>
              <a:prstGeom prst="rect">
                <a:avLst/>
              </a:prstGeom>
            </p:spPr>
          </p:pic>
        </p:grpSp>
        <p:pic>
          <p:nvPicPr>
            <p:cNvPr id="6" name="Picture 5">
              <a:extLst>
                <a:ext uri="{FF2B5EF4-FFF2-40B4-BE49-F238E27FC236}">
                  <a16:creationId xmlns:a16="http://schemas.microsoft.com/office/drawing/2014/main" id="{40F59D73-F0E4-D248-B058-D9BBCC9C7F35}"/>
                </a:ext>
              </a:extLst>
            </p:cNvPr>
            <p:cNvPicPr>
              <a:picLocks noChangeAspect="1"/>
            </p:cNvPicPr>
            <p:nvPr/>
          </p:nvPicPr>
          <p:blipFill rotWithShape="1">
            <a:blip r:embed="rId4"/>
            <a:srcRect l="41843" t="8437" r="38494" b="63567"/>
            <a:stretch/>
          </p:blipFill>
          <p:spPr>
            <a:xfrm>
              <a:off x="4160175" y="1923802"/>
              <a:ext cx="2415881" cy="3868493"/>
            </a:xfrm>
            <a:prstGeom prst="rect">
              <a:avLst/>
            </a:prstGeom>
          </p:spPr>
        </p:pic>
        <p:pic>
          <p:nvPicPr>
            <p:cNvPr id="7" name="Picture 6">
              <a:extLst>
                <a:ext uri="{FF2B5EF4-FFF2-40B4-BE49-F238E27FC236}">
                  <a16:creationId xmlns:a16="http://schemas.microsoft.com/office/drawing/2014/main" id="{EE33D5B4-C1B6-4F49-8CD2-0A27170A0327}"/>
                </a:ext>
              </a:extLst>
            </p:cNvPr>
            <p:cNvPicPr>
              <a:picLocks noChangeAspect="1"/>
            </p:cNvPicPr>
            <p:nvPr/>
          </p:nvPicPr>
          <p:blipFill rotWithShape="1">
            <a:blip r:embed="rId5"/>
            <a:srcRect l="72869" t="8437" r="7468" b="63567"/>
            <a:stretch/>
          </p:blipFill>
          <p:spPr>
            <a:xfrm>
              <a:off x="6576056" y="1923802"/>
              <a:ext cx="2415881" cy="3868493"/>
            </a:xfrm>
            <a:prstGeom prst="rect">
              <a:avLst/>
            </a:prstGeom>
          </p:spPr>
        </p:pic>
      </p:grpSp>
    </p:spTree>
    <p:extLst>
      <p:ext uri="{BB962C8B-B14F-4D97-AF65-F5344CB8AC3E}">
        <p14:creationId xmlns:p14="http://schemas.microsoft.com/office/powerpoint/2010/main" val="2556044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4C0B70-B508-A044-8DC2-33DB112DEF2C}"/>
              </a:ext>
            </a:extLst>
          </p:cNvPr>
          <p:cNvPicPr>
            <a:picLocks noChangeAspect="1"/>
          </p:cNvPicPr>
          <p:nvPr/>
        </p:nvPicPr>
        <p:blipFill>
          <a:blip r:embed="rId2"/>
          <a:stretch>
            <a:fillRect/>
          </a:stretch>
        </p:blipFill>
        <p:spPr>
          <a:xfrm>
            <a:off x="329807" y="-8652"/>
            <a:ext cx="3845374" cy="4976367"/>
          </a:xfrm>
          <a:prstGeom prst="rect">
            <a:avLst/>
          </a:prstGeom>
        </p:spPr>
      </p:pic>
      <p:pic>
        <p:nvPicPr>
          <p:cNvPr id="7" name="Picture 6">
            <a:extLst>
              <a:ext uri="{FF2B5EF4-FFF2-40B4-BE49-F238E27FC236}">
                <a16:creationId xmlns:a16="http://schemas.microsoft.com/office/drawing/2014/main" id="{35049AF2-C28D-4047-974B-3DD5EED84F9D}"/>
              </a:ext>
            </a:extLst>
          </p:cNvPr>
          <p:cNvPicPr>
            <a:picLocks noChangeAspect="1"/>
          </p:cNvPicPr>
          <p:nvPr/>
        </p:nvPicPr>
        <p:blipFill>
          <a:blip r:embed="rId3"/>
          <a:stretch>
            <a:fillRect/>
          </a:stretch>
        </p:blipFill>
        <p:spPr>
          <a:xfrm>
            <a:off x="205114" y="1544368"/>
            <a:ext cx="3972369" cy="5140712"/>
          </a:xfrm>
          <a:prstGeom prst="rect">
            <a:avLst/>
          </a:prstGeom>
        </p:spPr>
      </p:pic>
      <p:pic>
        <p:nvPicPr>
          <p:cNvPr id="9" name="Picture 8">
            <a:extLst>
              <a:ext uri="{FF2B5EF4-FFF2-40B4-BE49-F238E27FC236}">
                <a16:creationId xmlns:a16="http://schemas.microsoft.com/office/drawing/2014/main" id="{EE713FDE-37EF-5C44-8867-D0E5E0196E94}"/>
              </a:ext>
            </a:extLst>
          </p:cNvPr>
          <p:cNvPicPr>
            <a:picLocks noChangeAspect="1"/>
          </p:cNvPicPr>
          <p:nvPr/>
        </p:nvPicPr>
        <p:blipFill>
          <a:blip r:embed="rId4"/>
          <a:stretch>
            <a:fillRect/>
          </a:stretch>
        </p:blipFill>
        <p:spPr>
          <a:xfrm>
            <a:off x="164154" y="3141461"/>
            <a:ext cx="4011893" cy="5191861"/>
          </a:xfrm>
          <a:prstGeom prst="rect">
            <a:avLst/>
          </a:prstGeom>
        </p:spPr>
      </p:pic>
      <p:pic>
        <p:nvPicPr>
          <p:cNvPr id="11" name="Picture 10">
            <a:extLst>
              <a:ext uri="{FF2B5EF4-FFF2-40B4-BE49-F238E27FC236}">
                <a16:creationId xmlns:a16="http://schemas.microsoft.com/office/drawing/2014/main" id="{63DF2CD0-B9AD-BD44-AD15-024DC0ED711A}"/>
              </a:ext>
            </a:extLst>
          </p:cNvPr>
          <p:cNvPicPr>
            <a:picLocks noChangeAspect="1"/>
          </p:cNvPicPr>
          <p:nvPr/>
        </p:nvPicPr>
        <p:blipFill>
          <a:blip r:embed="rId5"/>
          <a:stretch>
            <a:fillRect/>
          </a:stretch>
        </p:blipFill>
        <p:spPr>
          <a:xfrm>
            <a:off x="236001" y="4750639"/>
            <a:ext cx="3942633" cy="5102230"/>
          </a:xfrm>
          <a:prstGeom prst="rect">
            <a:avLst/>
          </a:prstGeom>
        </p:spPr>
      </p:pic>
      <p:pic>
        <p:nvPicPr>
          <p:cNvPr id="13" name="Picture 12">
            <a:extLst>
              <a:ext uri="{FF2B5EF4-FFF2-40B4-BE49-F238E27FC236}">
                <a16:creationId xmlns:a16="http://schemas.microsoft.com/office/drawing/2014/main" id="{7C43D08D-F572-DE4F-BF08-E741DC62CFA1}"/>
              </a:ext>
            </a:extLst>
          </p:cNvPr>
          <p:cNvPicPr>
            <a:picLocks noChangeAspect="1"/>
          </p:cNvPicPr>
          <p:nvPr/>
        </p:nvPicPr>
        <p:blipFill>
          <a:blip r:embed="rId6"/>
          <a:stretch>
            <a:fillRect/>
          </a:stretch>
        </p:blipFill>
        <p:spPr>
          <a:xfrm>
            <a:off x="205718" y="6348103"/>
            <a:ext cx="3972369" cy="5140712"/>
          </a:xfrm>
          <a:prstGeom prst="rect">
            <a:avLst/>
          </a:prstGeom>
        </p:spPr>
      </p:pic>
      <p:pic>
        <p:nvPicPr>
          <p:cNvPr id="15" name="Picture 14">
            <a:extLst>
              <a:ext uri="{FF2B5EF4-FFF2-40B4-BE49-F238E27FC236}">
                <a16:creationId xmlns:a16="http://schemas.microsoft.com/office/drawing/2014/main" id="{0D8CAC30-4B1B-EF48-898D-4077E52B439A}"/>
              </a:ext>
            </a:extLst>
          </p:cNvPr>
          <p:cNvPicPr>
            <a:picLocks noChangeAspect="1"/>
          </p:cNvPicPr>
          <p:nvPr/>
        </p:nvPicPr>
        <p:blipFill>
          <a:blip r:embed="rId7"/>
          <a:stretch>
            <a:fillRect/>
          </a:stretch>
        </p:blipFill>
        <p:spPr>
          <a:xfrm>
            <a:off x="206322" y="7993616"/>
            <a:ext cx="3972369" cy="5140713"/>
          </a:xfrm>
          <a:prstGeom prst="rect">
            <a:avLst/>
          </a:prstGeom>
        </p:spPr>
      </p:pic>
      <p:pic>
        <p:nvPicPr>
          <p:cNvPr id="17" name="Picture 16">
            <a:extLst>
              <a:ext uri="{FF2B5EF4-FFF2-40B4-BE49-F238E27FC236}">
                <a16:creationId xmlns:a16="http://schemas.microsoft.com/office/drawing/2014/main" id="{47E6D973-5727-5C4F-B13D-6C384ECC4CDD}"/>
              </a:ext>
            </a:extLst>
          </p:cNvPr>
          <p:cNvPicPr>
            <a:picLocks noChangeAspect="1"/>
          </p:cNvPicPr>
          <p:nvPr/>
        </p:nvPicPr>
        <p:blipFill>
          <a:blip r:embed="rId8"/>
          <a:stretch>
            <a:fillRect/>
          </a:stretch>
        </p:blipFill>
        <p:spPr>
          <a:xfrm>
            <a:off x="5248992" y="0"/>
            <a:ext cx="3529019" cy="4566965"/>
          </a:xfrm>
          <a:prstGeom prst="rect">
            <a:avLst/>
          </a:prstGeom>
        </p:spPr>
      </p:pic>
      <p:pic>
        <p:nvPicPr>
          <p:cNvPr id="19" name="Picture 18">
            <a:extLst>
              <a:ext uri="{FF2B5EF4-FFF2-40B4-BE49-F238E27FC236}">
                <a16:creationId xmlns:a16="http://schemas.microsoft.com/office/drawing/2014/main" id="{1CA35EDE-FD23-DA4E-B609-0AA0303FDBB6}"/>
              </a:ext>
            </a:extLst>
          </p:cNvPr>
          <p:cNvPicPr>
            <a:picLocks noChangeAspect="1"/>
          </p:cNvPicPr>
          <p:nvPr/>
        </p:nvPicPr>
        <p:blipFill>
          <a:blip r:embed="rId9"/>
          <a:stretch>
            <a:fillRect/>
          </a:stretch>
        </p:blipFill>
        <p:spPr>
          <a:xfrm>
            <a:off x="5245733" y="1494264"/>
            <a:ext cx="3614268" cy="4677287"/>
          </a:xfrm>
          <a:prstGeom prst="rect">
            <a:avLst/>
          </a:prstGeom>
        </p:spPr>
      </p:pic>
      <p:pic>
        <p:nvPicPr>
          <p:cNvPr id="21" name="Picture 20">
            <a:extLst>
              <a:ext uri="{FF2B5EF4-FFF2-40B4-BE49-F238E27FC236}">
                <a16:creationId xmlns:a16="http://schemas.microsoft.com/office/drawing/2014/main" id="{A6F39FEA-F3BB-4C42-88E4-5E7774022128}"/>
              </a:ext>
            </a:extLst>
          </p:cNvPr>
          <p:cNvPicPr>
            <a:picLocks noChangeAspect="1"/>
          </p:cNvPicPr>
          <p:nvPr/>
        </p:nvPicPr>
        <p:blipFill>
          <a:blip r:embed="rId10"/>
          <a:stretch>
            <a:fillRect/>
          </a:stretch>
        </p:blipFill>
        <p:spPr>
          <a:xfrm>
            <a:off x="5142154" y="2638059"/>
            <a:ext cx="3799835" cy="4917434"/>
          </a:xfrm>
          <a:prstGeom prst="rect">
            <a:avLst/>
          </a:prstGeom>
        </p:spPr>
      </p:pic>
      <p:pic>
        <p:nvPicPr>
          <p:cNvPr id="23" name="Picture 22">
            <a:extLst>
              <a:ext uri="{FF2B5EF4-FFF2-40B4-BE49-F238E27FC236}">
                <a16:creationId xmlns:a16="http://schemas.microsoft.com/office/drawing/2014/main" id="{AA5A2F6D-915A-5344-B7EA-C0D901BD63BF}"/>
              </a:ext>
            </a:extLst>
          </p:cNvPr>
          <p:cNvPicPr>
            <a:picLocks noChangeAspect="1"/>
          </p:cNvPicPr>
          <p:nvPr/>
        </p:nvPicPr>
        <p:blipFill>
          <a:blip r:embed="rId11"/>
          <a:stretch>
            <a:fillRect/>
          </a:stretch>
        </p:blipFill>
        <p:spPr>
          <a:xfrm>
            <a:off x="5202437" y="4124027"/>
            <a:ext cx="3739553" cy="4839421"/>
          </a:xfrm>
          <a:prstGeom prst="rect">
            <a:avLst/>
          </a:prstGeom>
        </p:spPr>
      </p:pic>
      <p:pic>
        <p:nvPicPr>
          <p:cNvPr id="25" name="Picture 24">
            <a:extLst>
              <a:ext uri="{FF2B5EF4-FFF2-40B4-BE49-F238E27FC236}">
                <a16:creationId xmlns:a16="http://schemas.microsoft.com/office/drawing/2014/main" id="{F0D2BC1F-8321-E045-91B0-AC5A0437AB7D}"/>
              </a:ext>
            </a:extLst>
          </p:cNvPr>
          <p:cNvPicPr>
            <a:picLocks noChangeAspect="1"/>
          </p:cNvPicPr>
          <p:nvPr/>
        </p:nvPicPr>
        <p:blipFill>
          <a:blip r:embed="rId12"/>
          <a:stretch>
            <a:fillRect/>
          </a:stretch>
        </p:blipFill>
        <p:spPr>
          <a:xfrm>
            <a:off x="5160276" y="5653318"/>
            <a:ext cx="3677723" cy="4759406"/>
          </a:xfrm>
          <a:prstGeom prst="rect">
            <a:avLst/>
          </a:prstGeom>
        </p:spPr>
      </p:pic>
      <p:pic>
        <p:nvPicPr>
          <p:cNvPr id="27" name="Picture 26">
            <a:extLst>
              <a:ext uri="{FF2B5EF4-FFF2-40B4-BE49-F238E27FC236}">
                <a16:creationId xmlns:a16="http://schemas.microsoft.com/office/drawing/2014/main" id="{B51808A2-B952-2746-9CDF-48B43C6F815D}"/>
              </a:ext>
            </a:extLst>
          </p:cNvPr>
          <p:cNvPicPr>
            <a:picLocks noChangeAspect="1"/>
          </p:cNvPicPr>
          <p:nvPr/>
        </p:nvPicPr>
        <p:blipFill>
          <a:blip r:embed="rId13"/>
          <a:stretch>
            <a:fillRect/>
          </a:stretch>
        </p:blipFill>
        <p:spPr>
          <a:xfrm>
            <a:off x="5243432" y="6983486"/>
            <a:ext cx="3739552" cy="4839421"/>
          </a:xfrm>
          <a:prstGeom prst="rect">
            <a:avLst/>
          </a:prstGeom>
        </p:spPr>
      </p:pic>
      <p:sp>
        <p:nvSpPr>
          <p:cNvPr id="28" name="Rectangle 27">
            <a:extLst>
              <a:ext uri="{FF2B5EF4-FFF2-40B4-BE49-F238E27FC236}">
                <a16:creationId xmlns:a16="http://schemas.microsoft.com/office/drawing/2014/main" id="{B6106DFC-5D2B-F644-AC20-7D74DF9D8AE0}"/>
              </a:ext>
            </a:extLst>
          </p:cNvPr>
          <p:cNvSpPr/>
          <p:nvPr/>
        </p:nvSpPr>
        <p:spPr>
          <a:xfrm>
            <a:off x="2691245" y="-187036"/>
            <a:ext cx="1371600" cy="98213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048B10-E90B-5A40-85D8-CD9172293F31}"/>
              </a:ext>
            </a:extLst>
          </p:cNvPr>
          <p:cNvSpPr/>
          <p:nvPr/>
        </p:nvSpPr>
        <p:spPr>
          <a:xfrm>
            <a:off x="1502798" y="-187036"/>
            <a:ext cx="1184112" cy="98179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DE0E767-EFB6-8D4F-B2B2-89849BA72D0F}"/>
              </a:ext>
            </a:extLst>
          </p:cNvPr>
          <p:cNvSpPr/>
          <p:nvPr/>
        </p:nvSpPr>
        <p:spPr>
          <a:xfrm>
            <a:off x="349299" y="-187036"/>
            <a:ext cx="1159059" cy="98179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853B914-D94D-DC4F-A100-358BF941B643}"/>
              </a:ext>
            </a:extLst>
          </p:cNvPr>
          <p:cNvSpPr txBox="1"/>
          <p:nvPr/>
        </p:nvSpPr>
        <p:spPr>
          <a:xfrm>
            <a:off x="425871" y="-190499"/>
            <a:ext cx="982961"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TRANSPORT</a:t>
            </a:r>
          </a:p>
        </p:txBody>
      </p:sp>
      <p:sp>
        <p:nvSpPr>
          <p:cNvPr id="32" name="TextBox 31">
            <a:extLst>
              <a:ext uri="{FF2B5EF4-FFF2-40B4-BE49-F238E27FC236}">
                <a16:creationId xmlns:a16="http://schemas.microsoft.com/office/drawing/2014/main" id="{2F9748B6-5FBB-0249-A389-16090AAE9A36}"/>
              </a:ext>
            </a:extLst>
          </p:cNvPr>
          <p:cNvSpPr txBox="1"/>
          <p:nvPr/>
        </p:nvSpPr>
        <p:spPr>
          <a:xfrm>
            <a:off x="1508358" y="-176341"/>
            <a:ext cx="115929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DEVELOPMENT</a:t>
            </a:r>
          </a:p>
        </p:txBody>
      </p:sp>
      <p:sp>
        <p:nvSpPr>
          <p:cNvPr id="33" name="TextBox 32">
            <a:extLst>
              <a:ext uri="{FF2B5EF4-FFF2-40B4-BE49-F238E27FC236}">
                <a16:creationId xmlns:a16="http://schemas.microsoft.com/office/drawing/2014/main" id="{0056A3E3-C8E8-1240-8C6D-ACFFA27A386F}"/>
              </a:ext>
            </a:extLst>
          </p:cNvPr>
          <p:cNvSpPr txBox="1"/>
          <p:nvPr/>
        </p:nvSpPr>
        <p:spPr>
          <a:xfrm>
            <a:off x="2874842" y="-190499"/>
            <a:ext cx="1088760" cy="253916"/>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METABOLISM</a:t>
            </a:r>
          </a:p>
        </p:txBody>
      </p:sp>
      <p:sp>
        <p:nvSpPr>
          <p:cNvPr id="34" name="Rectangle 33">
            <a:extLst>
              <a:ext uri="{FF2B5EF4-FFF2-40B4-BE49-F238E27FC236}">
                <a16:creationId xmlns:a16="http://schemas.microsoft.com/office/drawing/2014/main" id="{2046E431-E5F6-C04E-9660-F62E7743EC97}"/>
              </a:ext>
            </a:extLst>
          </p:cNvPr>
          <p:cNvSpPr/>
          <p:nvPr/>
        </p:nvSpPr>
        <p:spPr>
          <a:xfrm>
            <a:off x="7489851" y="-160044"/>
            <a:ext cx="1371600" cy="87771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2B41EA3-4129-374E-9761-E7B2B697FD3C}"/>
              </a:ext>
            </a:extLst>
          </p:cNvPr>
          <p:cNvSpPr/>
          <p:nvPr/>
        </p:nvSpPr>
        <p:spPr>
          <a:xfrm>
            <a:off x="6392420" y="-160045"/>
            <a:ext cx="1095241" cy="8777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99FE5A-B44E-9E4F-97AD-E4677454D64B}"/>
              </a:ext>
            </a:extLst>
          </p:cNvPr>
          <p:cNvSpPr/>
          <p:nvPr/>
        </p:nvSpPr>
        <p:spPr>
          <a:xfrm>
            <a:off x="5328681" y="-160045"/>
            <a:ext cx="1063740" cy="8777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57096AC-F6E7-2E49-AE98-0F2AEDB16D6E}"/>
              </a:ext>
            </a:extLst>
          </p:cNvPr>
          <p:cNvSpPr txBox="1"/>
          <p:nvPr/>
        </p:nvSpPr>
        <p:spPr>
          <a:xfrm>
            <a:off x="5346337" y="-131763"/>
            <a:ext cx="982961"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TRANSPORT</a:t>
            </a:r>
          </a:p>
        </p:txBody>
      </p:sp>
      <p:sp>
        <p:nvSpPr>
          <p:cNvPr id="38" name="TextBox 37">
            <a:extLst>
              <a:ext uri="{FF2B5EF4-FFF2-40B4-BE49-F238E27FC236}">
                <a16:creationId xmlns:a16="http://schemas.microsoft.com/office/drawing/2014/main" id="{DB27C4A6-BAD8-E442-AE75-57BA0620EE84}"/>
              </a:ext>
            </a:extLst>
          </p:cNvPr>
          <p:cNvSpPr txBox="1"/>
          <p:nvPr/>
        </p:nvSpPr>
        <p:spPr>
          <a:xfrm>
            <a:off x="6368956" y="-149350"/>
            <a:ext cx="115929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DEVELOPMENT</a:t>
            </a:r>
          </a:p>
        </p:txBody>
      </p:sp>
      <p:sp>
        <p:nvSpPr>
          <p:cNvPr id="39" name="TextBox 38">
            <a:extLst>
              <a:ext uri="{FF2B5EF4-FFF2-40B4-BE49-F238E27FC236}">
                <a16:creationId xmlns:a16="http://schemas.microsoft.com/office/drawing/2014/main" id="{DD09400B-D9D7-CD40-A47B-6486939B4126}"/>
              </a:ext>
            </a:extLst>
          </p:cNvPr>
          <p:cNvSpPr txBox="1"/>
          <p:nvPr/>
        </p:nvSpPr>
        <p:spPr>
          <a:xfrm>
            <a:off x="7657950" y="-163508"/>
            <a:ext cx="1088760" cy="253916"/>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METABOLISM</a:t>
            </a:r>
          </a:p>
        </p:txBody>
      </p:sp>
      <p:sp>
        <p:nvSpPr>
          <p:cNvPr id="40" name="TextBox 39">
            <a:extLst>
              <a:ext uri="{FF2B5EF4-FFF2-40B4-BE49-F238E27FC236}">
                <a16:creationId xmlns:a16="http://schemas.microsoft.com/office/drawing/2014/main" id="{C403CA75-D29C-A04C-9A13-C1300FF17A2A}"/>
              </a:ext>
            </a:extLst>
          </p:cNvPr>
          <p:cNvSpPr txBox="1"/>
          <p:nvPr/>
        </p:nvSpPr>
        <p:spPr>
          <a:xfrm>
            <a:off x="48764" y="2027806"/>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41" name="TextBox 40">
            <a:extLst>
              <a:ext uri="{FF2B5EF4-FFF2-40B4-BE49-F238E27FC236}">
                <a16:creationId xmlns:a16="http://schemas.microsoft.com/office/drawing/2014/main" id="{4EA35511-ACD1-9A42-8DF5-6FF4F5E8F518}"/>
              </a:ext>
            </a:extLst>
          </p:cNvPr>
          <p:cNvSpPr txBox="1"/>
          <p:nvPr/>
        </p:nvSpPr>
        <p:spPr>
          <a:xfrm>
            <a:off x="148949" y="480442"/>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1625052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4C0B70-B508-A044-8DC2-33DB112DEF2C}"/>
              </a:ext>
            </a:extLst>
          </p:cNvPr>
          <p:cNvPicPr>
            <a:picLocks noChangeAspect="1"/>
          </p:cNvPicPr>
          <p:nvPr/>
        </p:nvPicPr>
        <p:blipFill>
          <a:blip r:embed="rId2"/>
          <a:stretch>
            <a:fillRect/>
          </a:stretch>
        </p:blipFill>
        <p:spPr>
          <a:xfrm>
            <a:off x="329807" y="-8652"/>
            <a:ext cx="3845374" cy="4976367"/>
          </a:xfrm>
          <a:prstGeom prst="rect">
            <a:avLst/>
          </a:prstGeom>
        </p:spPr>
      </p:pic>
      <p:pic>
        <p:nvPicPr>
          <p:cNvPr id="7" name="Picture 6">
            <a:extLst>
              <a:ext uri="{FF2B5EF4-FFF2-40B4-BE49-F238E27FC236}">
                <a16:creationId xmlns:a16="http://schemas.microsoft.com/office/drawing/2014/main" id="{35049AF2-C28D-4047-974B-3DD5EED84F9D}"/>
              </a:ext>
            </a:extLst>
          </p:cNvPr>
          <p:cNvPicPr>
            <a:picLocks noChangeAspect="1"/>
          </p:cNvPicPr>
          <p:nvPr/>
        </p:nvPicPr>
        <p:blipFill>
          <a:blip r:embed="rId3"/>
          <a:stretch>
            <a:fillRect/>
          </a:stretch>
        </p:blipFill>
        <p:spPr>
          <a:xfrm>
            <a:off x="205114" y="1544368"/>
            <a:ext cx="3972369" cy="5140712"/>
          </a:xfrm>
          <a:prstGeom prst="rect">
            <a:avLst/>
          </a:prstGeom>
        </p:spPr>
      </p:pic>
      <p:pic>
        <p:nvPicPr>
          <p:cNvPr id="9" name="Picture 8">
            <a:extLst>
              <a:ext uri="{FF2B5EF4-FFF2-40B4-BE49-F238E27FC236}">
                <a16:creationId xmlns:a16="http://schemas.microsoft.com/office/drawing/2014/main" id="{EE713FDE-37EF-5C44-8867-D0E5E0196E94}"/>
              </a:ext>
            </a:extLst>
          </p:cNvPr>
          <p:cNvPicPr>
            <a:picLocks noChangeAspect="1"/>
          </p:cNvPicPr>
          <p:nvPr/>
        </p:nvPicPr>
        <p:blipFill>
          <a:blip r:embed="rId4"/>
          <a:stretch>
            <a:fillRect/>
          </a:stretch>
        </p:blipFill>
        <p:spPr>
          <a:xfrm>
            <a:off x="164154" y="3141461"/>
            <a:ext cx="4011893" cy="5191861"/>
          </a:xfrm>
          <a:prstGeom prst="rect">
            <a:avLst/>
          </a:prstGeom>
        </p:spPr>
      </p:pic>
      <p:pic>
        <p:nvPicPr>
          <p:cNvPr id="11" name="Picture 10">
            <a:extLst>
              <a:ext uri="{FF2B5EF4-FFF2-40B4-BE49-F238E27FC236}">
                <a16:creationId xmlns:a16="http://schemas.microsoft.com/office/drawing/2014/main" id="{63DF2CD0-B9AD-BD44-AD15-024DC0ED711A}"/>
              </a:ext>
            </a:extLst>
          </p:cNvPr>
          <p:cNvPicPr>
            <a:picLocks noChangeAspect="1"/>
          </p:cNvPicPr>
          <p:nvPr/>
        </p:nvPicPr>
        <p:blipFill>
          <a:blip r:embed="rId5"/>
          <a:stretch>
            <a:fillRect/>
          </a:stretch>
        </p:blipFill>
        <p:spPr>
          <a:xfrm>
            <a:off x="236001" y="4750639"/>
            <a:ext cx="3942633" cy="5102230"/>
          </a:xfrm>
          <a:prstGeom prst="rect">
            <a:avLst/>
          </a:prstGeom>
        </p:spPr>
      </p:pic>
      <p:pic>
        <p:nvPicPr>
          <p:cNvPr id="13" name="Picture 12">
            <a:extLst>
              <a:ext uri="{FF2B5EF4-FFF2-40B4-BE49-F238E27FC236}">
                <a16:creationId xmlns:a16="http://schemas.microsoft.com/office/drawing/2014/main" id="{7C43D08D-F572-DE4F-BF08-E741DC62CFA1}"/>
              </a:ext>
            </a:extLst>
          </p:cNvPr>
          <p:cNvPicPr>
            <a:picLocks noChangeAspect="1"/>
          </p:cNvPicPr>
          <p:nvPr/>
        </p:nvPicPr>
        <p:blipFill>
          <a:blip r:embed="rId6"/>
          <a:stretch>
            <a:fillRect/>
          </a:stretch>
        </p:blipFill>
        <p:spPr>
          <a:xfrm>
            <a:off x="205718" y="6348103"/>
            <a:ext cx="3972369" cy="5140712"/>
          </a:xfrm>
          <a:prstGeom prst="rect">
            <a:avLst/>
          </a:prstGeom>
        </p:spPr>
      </p:pic>
      <p:pic>
        <p:nvPicPr>
          <p:cNvPr id="15" name="Picture 14">
            <a:extLst>
              <a:ext uri="{FF2B5EF4-FFF2-40B4-BE49-F238E27FC236}">
                <a16:creationId xmlns:a16="http://schemas.microsoft.com/office/drawing/2014/main" id="{0D8CAC30-4B1B-EF48-898D-4077E52B439A}"/>
              </a:ext>
            </a:extLst>
          </p:cNvPr>
          <p:cNvPicPr>
            <a:picLocks noChangeAspect="1"/>
          </p:cNvPicPr>
          <p:nvPr/>
        </p:nvPicPr>
        <p:blipFill>
          <a:blip r:embed="rId7"/>
          <a:stretch>
            <a:fillRect/>
          </a:stretch>
        </p:blipFill>
        <p:spPr>
          <a:xfrm>
            <a:off x="206322" y="7993616"/>
            <a:ext cx="3972369" cy="5140713"/>
          </a:xfrm>
          <a:prstGeom prst="rect">
            <a:avLst/>
          </a:prstGeom>
        </p:spPr>
      </p:pic>
      <p:pic>
        <p:nvPicPr>
          <p:cNvPr id="17" name="Picture 16">
            <a:extLst>
              <a:ext uri="{FF2B5EF4-FFF2-40B4-BE49-F238E27FC236}">
                <a16:creationId xmlns:a16="http://schemas.microsoft.com/office/drawing/2014/main" id="{47E6D973-5727-5C4F-B13D-6C384ECC4CDD}"/>
              </a:ext>
            </a:extLst>
          </p:cNvPr>
          <p:cNvPicPr>
            <a:picLocks noChangeAspect="1"/>
          </p:cNvPicPr>
          <p:nvPr/>
        </p:nvPicPr>
        <p:blipFill>
          <a:blip r:embed="rId8"/>
          <a:stretch>
            <a:fillRect/>
          </a:stretch>
        </p:blipFill>
        <p:spPr>
          <a:xfrm>
            <a:off x="5248992" y="0"/>
            <a:ext cx="3529019" cy="4566965"/>
          </a:xfrm>
          <a:prstGeom prst="rect">
            <a:avLst/>
          </a:prstGeom>
        </p:spPr>
      </p:pic>
      <p:pic>
        <p:nvPicPr>
          <p:cNvPr id="19" name="Picture 18">
            <a:extLst>
              <a:ext uri="{FF2B5EF4-FFF2-40B4-BE49-F238E27FC236}">
                <a16:creationId xmlns:a16="http://schemas.microsoft.com/office/drawing/2014/main" id="{1CA35EDE-FD23-DA4E-B609-0AA0303FDBB6}"/>
              </a:ext>
            </a:extLst>
          </p:cNvPr>
          <p:cNvPicPr>
            <a:picLocks noChangeAspect="1"/>
          </p:cNvPicPr>
          <p:nvPr/>
        </p:nvPicPr>
        <p:blipFill>
          <a:blip r:embed="rId9"/>
          <a:stretch>
            <a:fillRect/>
          </a:stretch>
        </p:blipFill>
        <p:spPr>
          <a:xfrm>
            <a:off x="5245733" y="1494264"/>
            <a:ext cx="3614268" cy="4677287"/>
          </a:xfrm>
          <a:prstGeom prst="rect">
            <a:avLst/>
          </a:prstGeom>
        </p:spPr>
      </p:pic>
      <p:pic>
        <p:nvPicPr>
          <p:cNvPr id="21" name="Picture 20">
            <a:extLst>
              <a:ext uri="{FF2B5EF4-FFF2-40B4-BE49-F238E27FC236}">
                <a16:creationId xmlns:a16="http://schemas.microsoft.com/office/drawing/2014/main" id="{A6F39FEA-F3BB-4C42-88E4-5E7774022128}"/>
              </a:ext>
            </a:extLst>
          </p:cNvPr>
          <p:cNvPicPr>
            <a:picLocks noChangeAspect="1"/>
          </p:cNvPicPr>
          <p:nvPr/>
        </p:nvPicPr>
        <p:blipFill>
          <a:blip r:embed="rId10"/>
          <a:stretch>
            <a:fillRect/>
          </a:stretch>
        </p:blipFill>
        <p:spPr>
          <a:xfrm>
            <a:off x="5142154" y="2638059"/>
            <a:ext cx="3799835" cy="4917434"/>
          </a:xfrm>
          <a:prstGeom prst="rect">
            <a:avLst/>
          </a:prstGeom>
        </p:spPr>
      </p:pic>
      <p:pic>
        <p:nvPicPr>
          <p:cNvPr id="23" name="Picture 22">
            <a:extLst>
              <a:ext uri="{FF2B5EF4-FFF2-40B4-BE49-F238E27FC236}">
                <a16:creationId xmlns:a16="http://schemas.microsoft.com/office/drawing/2014/main" id="{AA5A2F6D-915A-5344-B7EA-C0D901BD63BF}"/>
              </a:ext>
            </a:extLst>
          </p:cNvPr>
          <p:cNvPicPr>
            <a:picLocks noChangeAspect="1"/>
          </p:cNvPicPr>
          <p:nvPr/>
        </p:nvPicPr>
        <p:blipFill>
          <a:blip r:embed="rId11"/>
          <a:stretch>
            <a:fillRect/>
          </a:stretch>
        </p:blipFill>
        <p:spPr>
          <a:xfrm>
            <a:off x="5202437" y="4124027"/>
            <a:ext cx="3739553" cy="4839421"/>
          </a:xfrm>
          <a:prstGeom prst="rect">
            <a:avLst/>
          </a:prstGeom>
        </p:spPr>
      </p:pic>
      <p:pic>
        <p:nvPicPr>
          <p:cNvPr id="25" name="Picture 24">
            <a:extLst>
              <a:ext uri="{FF2B5EF4-FFF2-40B4-BE49-F238E27FC236}">
                <a16:creationId xmlns:a16="http://schemas.microsoft.com/office/drawing/2014/main" id="{F0D2BC1F-8321-E045-91B0-AC5A0437AB7D}"/>
              </a:ext>
            </a:extLst>
          </p:cNvPr>
          <p:cNvPicPr>
            <a:picLocks noChangeAspect="1"/>
          </p:cNvPicPr>
          <p:nvPr/>
        </p:nvPicPr>
        <p:blipFill>
          <a:blip r:embed="rId12"/>
          <a:stretch>
            <a:fillRect/>
          </a:stretch>
        </p:blipFill>
        <p:spPr>
          <a:xfrm>
            <a:off x="5160276" y="5653318"/>
            <a:ext cx="3677723" cy="4759406"/>
          </a:xfrm>
          <a:prstGeom prst="rect">
            <a:avLst/>
          </a:prstGeom>
        </p:spPr>
      </p:pic>
      <p:pic>
        <p:nvPicPr>
          <p:cNvPr id="27" name="Picture 26">
            <a:extLst>
              <a:ext uri="{FF2B5EF4-FFF2-40B4-BE49-F238E27FC236}">
                <a16:creationId xmlns:a16="http://schemas.microsoft.com/office/drawing/2014/main" id="{B51808A2-B952-2746-9CDF-48B43C6F815D}"/>
              </a:ext>
            </a:extLst>
          </p:cNvPr>
          <p:cNvPicPr>
            <a:picLocks noChangeAspect="1"/>
          </p:cNvPicPr>
          <p:nvPr/>
        </p:nvPicPr>
        <p:blipFill>
          <a:blip r:embed="rId13"/>
          <a:stretch>
            <a:fillRect/>
          </a:stretch>
        </p:blipFill>
        <p:spPr>
          <a:xfrm>
            <a:off x="5243432" y="6983486"/>
            <a:ext cx="3739552" cy="4839421"/>
          </a:xfrm>
          <a:prstGeom prst="rect">
            <a:avLst/>
          </a:prstGeom>
        </p:spPr>
      </p:pic>
      <p:sp>
        <p:nvSpPr>
          <p:cNvPr id="3" name="TextBox 2">
            <a:extLst>
              <a:ext uri="{FF2B5EF4-FFF2-40B4-BE49-F238E27FC236}">
                <a16:creationId xmlns:a16="http://schemas.microsoft.com/office/drawing/2014/main" id="{458A23A8-6085-9645-8F37-1CE811B53C2B}"/>
              </a:ext>
            </a:extLst>
          </p:cNvPr>
          <p:cNvSpPr txBox="1"/>
          <p:nvPr/>
        </p:nvSpPr>
        <p:spPr>
          <a:xfrm>
            <a:off x="247817" y="154424"/>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40" name="TextBox 39">
            <a:extLst>
              <a:ext uri="{FF2B5EF4-FFF2-40B4-BE49-F238E27FC236}">
                <a16:creationId xmlns:a16="http://schemas.microsoft.com/office/drawing/2014/main" id="{6EE01E0C-A906-9647-A4BC-126F3EE46CE0}"/>
              </a:ext>
            </a:extLst>
          </p:cNvPr>
          <p:cNvSpPr txBox="1"/>
          <p:nvPr/>
        </p:nvSpPr>
        <p:spPr>
          <a:xfrm>
            <a:off x="425871" y="-190499"/>
            <a:ext cx="982961" cy="246221"/>
          </a:xfrm>
          <a:prstGeom prst="rect">
            <a:avLst/>
          </a:prstGeom>
          <a:noFill/>
        </p:spPr>
        <p:txBody>
          <a:bodyPr wrap="none" rtlCol="0">
            <a:spAutoFit/>
          </a:bodyPr>
          <a:lstStyle/>
          <a:p>
            <a:r>
              <a:rPr lang="en-US" sz="1000" b="1" u="sng" dirty="0">
                <a:latin typeface="Arial" panose="020B0604020202020204" pitchFamily="34" charset="0"/>
                <a:cs typeface="Arial" panose="020B0604020202020204" pitchFamily="34" charset="0"/>
              </a:rPr>
              <a:t>TRANSPORT</a:t>
            </a:r>
          </a:p>
        </p:txBody>
      </p:sp>
      <p:sp>
        <p:nvSpPr>
          <p:cNvPr id="41" name="TextBox 40">
            <a:extLst>
              <a:ext uri="{FF2B5EF4-FFF2-40B4-BE49-F238E27FC236}">
                <a16:creationId xmlns:a16="http://schemas.microsoft.com/office/drawing/2014/main" id="{D0891AF1-1E08-7C4C-8C4D-F7EB2AE12E4A}"/>
              </a:ext>
            </a:extLst>
          </p:cNvPr>
          <p:cNvSpPr txBox="1"/>
          <p:nvPr/>
        </p:nvSpPr>
        <p:spPr>
          <a:xfrm>
            <a:off x="1508358" y="-176341"/>
            <a:ext cx="1159292" cy="246221"/>
          </a:xfrm>
          <a:prstGeom prst="rect">
            <a:avLst/>
          </a:prstGeom>
          <a:noFill/>
        </p:spPr>
        <p:txBody>
          <a:bodyPr wrap="none" rtlCol="0">
            <a:spAutoFit/>
          </a:bodyPr>
          <a:lstStyle/>
          <a:p>
            <a:r>
              <a:rPr lang="en-US" sz="1000" b="1" u="sng" dirty="0">
                <a:latin typeface="Arial" panose="020B0604020202020204" pitchFamily="34" charset="0"/>
                <a:cs typeface="Arial" panose="020B0604020202020204" pitchFamily="34" charset="0"/>
              </a:rPr>
              <a:t>DEVELOPMENT</a:t>
            </a:r>
          </a:p>
        </p:txBody>
      </p:sp>
      <p:sp>
        <p:nvSpPr>
          <p:cNvPr id="42" name="TextBox 41">
            <a:extLst>
              <a:ext uri="{FF2B5EF4-FFF2-40B4-BE49-F238E27FC236}">
                <a16:creationId xmlns:a16="http://schemas.microsoft.com/office/drawing/2014/main" id="{8B823B9E-25CF-4744-9883-53E35C664C01}"/>
              </a:ext>
            </a:extLst>
          </p:cNvPr>
          <p:cNvSpPr txBox="1"/>
          <p:nvPr/>
        </p:nvSpPr>
        <p:spPr>
          <a:xfrm>
            <a:off x="2874842" y="-190499"/>
            <a:ext cx="1088760" cy="253916"/>
          </a:xfrm>
          <a:prstGeom prst="rect">
            <a:avLst/>
          </a:prstGeom>
          <a:noFill/>
        </p:spPr>
        <p:txBody>
          <a:bodyPr wrap="none" rtlCol="0">
            <a:spAutoFit/>
          </a:bodyPr>
          <a:lstStyle/>
          <a:p>
            <a:r>
              <a:rPr lang="en-US" sz="1000" b="1" u="sng" dirty="0">
                <a:latin typeface="Arial" panose="020B0604020202020204" pitchFamily="34" charset="0"/>
                <a:cs typeface="Arial" panose="020B0604020202020204" pitchFamily="34" charset="0"/>
              </a:rPr>
              <a:t>METABOLISM</a:t>
            </a:r>
          </a:p>
        </p:txBody>
      </p:sp>
      <p:sp>
        <p:nvSpPr>
          <p:cNvPr id="43" name="TextBox 42">
            <a:extLst>
              <a:ext uri="{FF2B5EF4-FFF2-40B4-BE49-F238E27FC236}">
                <a16:creationId xmlns:a16="http://schemas.microsoft.com/office/drawing/2014/main" id="{7CA2A3F0-2BA7-7142-8830-5BAA06CE3D5E}"/>
              </a:ext>
            </a:extLst>
          </p:cNvPr>
          <p:cNvSpPr txBox="1"/>
          <p:nvPr/>
        </p:nvSpPr>
        <p:spPr>
          <a:xfrm>
            <a:off x="247817" y="2057983"/>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44" name="TextBox 43">
            <a:extLst>
              <a:ext uri="{FF2B5EF4-FFF2-40B4-BE49-F238E27FC236}">
                <a16:creationId xmlns:a16="http://schemas.microsoft.com/office/drawing/2014/main" id="{42785AB8-C120-3A4B-B11C-A1F03F395E29}"/>
              </a:ext>
            </a:extLst>
          </p:cNvPr>
          <p:cNvSpPr txBox="1"/>
          <p:nvPr/>
        </p:nvSpPr>
        <p:spPr>
          <a:xfrm>
            <a:off x="234993" y="3623037"/>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2396266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01890-6293-574F-8709-111420068497}"/>
              </a:ext>
            </a:extLst>
          </p:cNvPr>
          <p:cNvPicPr>
            <a:picLocks noChangeAspect="1"/>
          </p:cNvPicPr>
          <p:nvPr/>
        </p:nvPicPr>
        <p:blipFill rotWithShape="1">
          <a:blip r:embed="rId2"/>
          <a:srcRect l="5883" t="14411" r="39496"/>
          <a:stretch/>
        </p:blipFill>
        <p:spPr>
          <a:xfrm>
            <a:off x="35857" y="878540"/>
            <a:ext cx="4661648" cy="5217459"/>
          </a:xfrm>
          <a:prstGeom prst="rect">
            <a:avLst/>
          </a:prstGeom>
        </p:spPr>
      </p:pic>
      <p:pic>
        <p:nvPicPr>
          <p:cNvPr id="7" name="Picture 6">
            <a:extLst>
              <a:ext uri="{FF2B5EF4-FFF2-40B4-BE49-F238E27FC236}">
                <a16:creationId xmlns:a16="http://schemas.microsoft.com/office/drawing/2014/main" id="{899BC574-EE3A-9B42-820D-910DF8B0117C}"/>
              </a:ext>
            </a:extLst>
          </p:cNvPr>
          <p:cNvPicPr>
            <a:picLocks noChangeAspect="1"/>
          </p:cNvPicPr>
          <p:nvPr/>
        </p:nvPicPr>
        <p:blipFill rotWithShape="1">
          <a:blip r:embed="rId3"/>
          <a:srcRect l="6302" t="14412" r="39076" b="9851"/>
          <a:stretch/>
        </p:blipFill>
        <p:spPr>
          <a:xfrm>
            <a:off x="4697505" y="878540"/>
            <a:ext cx="4661648" cy="4616826"/>
          </a:xfrm>
          <a:prstGeom prst="rect">
            <a:avLst/>
          </a:prstGeom>
        </p:spPr>
      </p:pic>
      <p:pic>
        <p:nvPicPr>
          <p:cNvPr id="8" name="Picture 7">
            <a:extLst>
              <a:ext uri="{FF2B5EF4-FFF2-40B4-BE49-F238E27FC236}">
                <a16:creationId xmlns:a16="http://schemas.microsoft.com/office/drawing/2014/main" id="{E30E4036-8F1A-F744-8046-265BB1D819D2}"/>
              </a:ext>
            </a:extLst>
          </p:cNvPr>
          <p:cNvPicPr>
            <a:picLocks noChangeAspect="1"/>
          </p:cNvPicPr>
          <p:nvPr/>
        </p:nvPicPr>
        <p:blipFill rotWithShape="1">
          <a:blip r:embed="rId3"/>
          <a:srcRect l="65756" t="19376" r="1472" b="9850"/>
          <a:stretch/>
        </p:blipFill>
        <p:spPr>
          <a:xfrm>
            <a:off x="9359153" y="1293159"/>
            <a:ext cx="2294965" cy="3539911"/>
          </a:xfrm>
          <a:prstGeom prst="rect">
            <a:avLst/>
          </a:prstGeom>
        </p:spPr>
      </p:pic>
      <p:sp>
        <p:nvSpPr>
          <p:cNvPr id="9" name="TextBox 8">
            <a:extLst>
              <a:ext uri="{FF2B5EF4-FFF2-40B4-BE49-F238E27FC236}">
                <a16:creationId xmlns:a16="http://schemas.microsoft.com/office/drawing/2014/main" id="{97343BBF-8E77-7447-8E95-EE7D6BB14960}"/>
              </a:ext>
            </a:extLst>
          </p:cNvPr>
          <p:cNvSpPr txBox="1"/>
          <p:nvPr/>
        </p:nvSpPr>
        <p:spPr>
          <a:xfrm>
            <a:off x="4993342" y="788467"/>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01FDE0C4-05B1-A948-81BA-FF086396F356}"/>
              </a:ext>
            </a:extLst>
          </p:cNvPr>
          <p:cNvSpPr txBox="1"/>
          <p:nvPr/>
        </p:nvSpPr>
        <p:spPr>
          <a:xfrm>
            <a:off x="338554" y="788467"/>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197515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9F2EEA-6AFC-F148-A84C-000FC4D734A3}"/>
              </a:ext>
            </a:extLst>
          </p:cNvPr>
          <p:cNvSpPr txBox="1"/>
          <p:nvPr/>
        </p:nvSpPr>
        <p:spPr>
          <a:xfrm>
            <a:off x="492369" y="281354"/>
            <a:ext cx="3964034" cy="369332"/>
          </a:xfrm>
          <a:prstGeom prst="rect">
            <a:avLst/>
          </a:prstGeom>
          <a:noFill/>
        </p:spPr>
        <p:txBody>
          <a:bodyPr wrap="none" rtlCol="0">
            <a:spAutoFit/>
          </a:bodyPr>
          <a:lstStyle/>
          <a:p>
            <a:r>
              <a:rPr lang="en-US" dirty="0"/>
              <a:t>Transform data before running ASCA??? </a:t>
            </a:r>
          </a:p>
        </p:txBody>
      </p:sp>
      <p:pic>
        <p:nvPicPr>
          <p:cNvPr id="7" name="Picture 6">
            <a:extLst>
              <a:ext uri="{FF2B5EF4-FFF2-40B4-BE49-F238E27FC236}">
                <a16:creationId xmlns:a16="http://schemas.microsoft.com/office/drawing/2014/main" id="{F96CABF6-7262-1B45-96FE-BD1FD969D8F7}"/>
              </a:ext>
            </a:extLst>
          </p:cNvPr>
          <p:cNvPicPr>
            <a:picLocks noChangeAspect="1"/>
          </p:cNvPicPr>
          <p:nvPr/>
        </p:nvPicPr>
        <p:blipFill>
          <a:blip r:embed="rId3"/>
          <a:stretch>
            <a:fillRect/>
          </a:stretch>
        </p:blipFill>
        <p:spPr>
          <a:xfrm>
            <a:off x="2825825" y="2345511"/>
            <a:ext cx="2383852" cy="2399484"/>
          </a:xfrm>
          <a:prstGeom prst="rect">
            <a:avLst/>
          </a:prstGeom>
        </p:spPr>
      </p:pic>
      <p:pic>
        <p:nvPicPr>
          <p:cNvPr id="9" name="Picture 8">
            <a:extLst>
              <a:ext uri="{FF2B5EF4-FFF2-40B4-BE49-F238E27FC236}">
                <a16:creationId xmlns:a16="http://schemas.microsoft.com/office/drawing/2014/main" id="{D6201C17-F079-F546-A351-1F56D94D5B76}"/>
              </a:ext>
            </a:extLst>
          </p:cNvPr>
          <p:cNvPicPr>
            <a:picLocks noChangeAspect="1"/>
          </p:cNvPicPr>
          <p:nvPr/>
        </p:nvPicPr>
        <p:blipFill>
          <a:blip r:embed="rId4"/>
          <a:stretch>
            <a:fillRect/>
          </a:stretch>
        </p:blipFill>
        <p:spPr>
          <a:xfrm>
            <a:off x="-8930" y="2403166"/>
            <a:ext cx="2383852" cy="2341829"/>
          </a:xfrm>
          <a:prstGeom prst="rect">
            <a:avLst/>
          </a:prstGeom>
        </p:spPr>
      </p:pic>
      <p:sp>
        <p:nvSpPr>
          <p:cNvPr id="10" name="TextBox 9">
            <a:extLst>
              <a:ext uri="{FF2B5EF4-FFF2-40B4-BE49-F238E27FC236}">
                <a16:creationId xmlns:a16="http://schemas.microsoft.com/office/drawing/2014/main" id="{6F47FED9-C68B-9A45-BACC-556A8D24AE82}"/>
              </a:ext>
            </a:extLst>
          </p:cNvPr>
          <p:cNvSpPr txBox="1"/>
          <p:nvPr/>
        </p:nvSpPr>
        <p:spPr>
          <a:xfrm>
            <a:off x="3462182" y="1872317"/>
            <a:ext cx="1111138" cy="369332"/>
          </a:xfrm>
          <a:prstGeom prst="rect">
            <a:avLst/>
          </a:prstGeom>
          <a:noFill/>
        </p:spPr>
        <p:txBody>
          <a:bodyPr wrap="none" rtlCol="0">
            <a:spAutoFit/>
          </a:bodyPr>
          <a:lstStyle/>
          <a:p>
            <a:r>
              <a:rPr lang="en-US" dirty="0"/>
              <a:t>Log NSAF </a:t>
            </a:r>
          </a:p>
        </p:txBody>
      </p:sp>
      <p:sp>
        <p:nvSpPr>
          <p:cNvPr id="11" name="TextBox 10">
            <a:extLst>
              <a:ext uri="{FF2B5EF4-FFF2-40B4-BE49-F238E27FC236}">
                <a16:creationId xmlns:a16="http://schemas.microsoft.com/office/drawing/2014/main" id="{A3D74462-C2D0-7742-A92E-A6A20FA8FD7E}"/>
              </a:ext>
            </a:extLst>
          </p:cNvPr>
          <p:cNvSpPr txBox="1"/>
          <p:nvPr/>
        </p:nvSpPr>
        <p:spPr>
          <a:xfrm>
            <a:off x="534427" y="812203"/>
            <a:ext cx="6016547" cy="369332"/>
          </a:xfrm>
          <a:prstGeom prst="rect">
            <a:avLst/>
          </a:prstGeom>
          <a:noFill/>
        </p:spPr>
        <p:txBody>
          <a:bodyPr wrap="square" rtlCol="0">
            <a:spAutoFit/>
          </a:bodyPr>
          <a:lstStyle/>
          <a:p>
            <a:r>
              <a:rPr lang="en-US" dirty="0"/>
              <a:t>Density plots of NSAF values, each line is a different protein </a:t>
            </a:r>
          </a:p>
        </p:txBody>
      </p:sp>
      <p:sp>
        <p:nvSpPr>
          <p:cNvPr id="13" name="TextBox 12">
            <a:extLst>
              <a:ext uri="{FF2B5EF4-FFF2-40B4-BE49-F238E27FC236}">
                <a16:creationId xmlns:a16="http://schemas.microsoft.com/office/drawing/2014/main" id="{1403BF5F-0729-3446-85D4-39F93FBF29D3}"/>
              </a:ext>
            </a:extLst>
          </p:cNvPr>
          <p:cNvSpPr txBox="1"/>
          <p:nvPr/>
        </p:nvSpPr>
        <p:spPr>
          <a:xfrm>
            <a:off x="818184" y="1872317"/>
            <a:ext cx="729623" cy="369332"/>
          </a:xfrm>
          <a:prstGeom prst="rect">
            <a:avLst/>
          </a:prstGeom>
          <a:noFill/>
        </p:spPr>
        <p:txBody>
          <a:bodyPr wrap="none" rtlCol="0">
            <a:spAutoFit/>
          </a:bodyPr>
          <a:lstStyle/>
          <a:p>
            <a:r>
              <a:rPr lang="en-US" dirty="0"/>
              <a:t>NSAF </a:t>
            </a:r>
          </a:p>
        </p:txBody>
      </p:sp>
      <p:pic>
        <p:nvPicPr>
          <p:cNvPr id="3" name="Picture 2">
            <a:extLst>
              <a:ext uri="{FF2B5EF4-FFF2-40B4-BE49-F238E27FC236}">
                <a16:creationId xmlns:a16="http://schemas.microsoft.com/office/drawing/2014/main" id="{EC783B8E-D6DE-9F46-8A03-95A482946747}"/>
              </a:ext>
            </a:extLst>
          </p:cNvPr>
          <p:cNvPicPr>
            <a:picLocks noChangeAspect="1"/>
          </p:cNvPicPr>
          <p:nvPr/>
        </p:nvPicPr>
        <p:blipFill>
          <a:blip r:embed="rId5"/>
          <a:stretch>
            <a:fillRect/>
          </a:stretch>
        </p:blipFill>
        <p:spPr>
          <a:xfrm>
            <a:off x="5502803" y="1872317"/>
            <a:ext cx="4813990" cy="2984865"/>
          </a:xfrm>
          <a:prstGeom prst="rect">
            <a:avLst/>
          </a:prstGeom>
        </p:spPr>
      </p:pic>
      <p:pic>
        <p:nvPicPr>
          <p:cNvPr id="6" name="Picture 5">
            <a:extLst>
              <a:ext uri="{FF2B5EF4-FFF2-40B4-BE49-F238E27FC236}">
                <a16:creationId xmlns:a16="http://schemas.microsoft.com/office/drawing/2014/main" id="{93522017-BB26-A446-9B31-EF44E6B32647}"/>
              </a:ext>
            </a:extLst>
          </p:cNvPr>
          <p:cNvPicPr>
            <a:picLocks noChangeAspect="1"/>
          </p:cNvPicPr>
          <p:nvPr/>
        </p:nvPicPr>
        <p:blipFill>
          <a:blip r:embed="rId6"/>
          <a:stretch>
            <a:fillRect/>
          </a:stretch>
        </p:blipFill>
        <p:spPr>
          <a:xfrm>
            <a:off x="10651460" y="2149303"/>
            <a:ext cx="3081080" cy="2849553"/>
          </a:xfrm>
          <a:prstGeom prst="rect">
            <a:avLst/>
          </a:prstGeom>
        </p:spPr>
      </p:pic>
      <p:sp>
        <p:nvSpPr>
          <p:cNvPr id="8" name="TextBox 7">
            <a:extLst>
              <a:ext uri="{FF2B5EF4-FFF2-40B4-BE49-F238E27FC236}">
                <a16:creationId xmlns:a16="http://schemas.microsoft.com/office/drawing/2014/main" id="{C114163B-2F26-E149-98DC-6965E9ACEFA1}"/>
              </a:ext>
            </a:extLst>
          </p:cNvPr>
          <p:cNvSpPr txBox="1"/>
          <p:nvPr/>
        </p:nvSpPr>
        <p:spPr>
          <a:xfrm>
            <a:off x="10883835" y="4998856"/>
            <a:ext cx="3183372" cy="646331"/>
          </a:xfrm>
          <a:prstGeom prst="rect">
            <a:avLst/>
          </a:prstGeom>
          <a:noFill/>
        </p:spPr>
        <p:txBody>
          <a:bodyPr wrap="none" rtlCol="0">
            <a:spAutoFit/>
          </a:bodyPr>
          <a:lstStyle/>
          <a:p>
            <a:r>
              <a:rPr lang="en-US" dirty="0"/>
              <a:t>This one looks closest to normal</a:t>
            </a:r>
          </a:p>
          <a:p>
            <a:r>
              <a:rPr lang="en-US" dirty="0"/>
              <a:t>It’s autoscaled by sample</a:t>
            </a:r>
          </a:p>
        </p:txBody>
      </p:sp>
      <p:sp>
        <p:nvSpPr>
          <p:cNvPr id="14" name="TextBox 13">
            <a:extLst>
              <a:ext uri="{FF2B5EF4-FFF2-40B4-BE49-F238E27FC236}">
                <a16:creationId xmlns:a16="http://schemas.microsoft.com/office/drawing/2014/main" id="{3880874E-511E-D74B-BDA2-8434792BD780}"/>
              </a:ext>
            </a:extLst>
          </p:cNvPr>
          <p:cNvSpPr txBox="1"/>
          <p:nvPr/>
        </p:nvSpPr>
        <p:spPr>
          <a:xfrm>
            <a:off x="6550974" y="4998855"/>
            <a:ext cx="3183372" cy="646331"/>
          </a:xfrm>
          <a:prstGeom prst="rect">
            <a:avLst/>
          </a:prstGeom>
          <a:noFill/>
        </p:spPr>
        <p:txBody>
          <a:bodyPr wrap="none" rtlCol="0">
            <a:spAutoFit/>
          </a:bodyPr>
          <a:lstStyle/>
          <a:p>
            <a:r>
              <a:rPr lang="en-US" dirty="0"/>
              <a:t>This one looks closest to normal</a:t>
            </a:r>
          </a:p>
          <a:p>
            <a:r>
              <a:rPr lang="en-US" dirty="0"/>
              <a:t>It’s autoscaled by protein</a:t>
            </a:r>
          </a:p>
        </p:txBody>
      </p:sp>
    </p:spTree>
    <p:extLst>
      <p:ext uri="{BB962C8B-B14F-4D97-AF65-F5344CB8AC3E}">
        <p14:creationId xmlns:p14="http://schemas.microsoft.com/office/powerpoint/2010/main" val="1445096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D0633FF-B7C3-9446-97EC-7DD85D8154FC}"/>
              </a:ext>
            </a:extLst>
          </p:cNvPr>
          <p:cNvGrpSpPr/>
          <p:nvPr/>
        </p:nvGrpSpPr>
        <p:grpSpPr>
          <a:xfrm>
            <a:off x="0" y="1596235"/>
            <a:ext cx="12192000" cy="3492599"/>
            <a:chOff x="0" y="-21535"/>
            <a:chExt cx="20574002" cy="5110370"/>
          </a:xfrm>
        </p:grpSpPr>
        <p:pic>
          <p:nvPicPr>
            <p:cNvPr id="5" name="Picture 4">
              <a:extLst>
                <a:ext uri="{FF2B5EF4-FFF2-40B4-BE49-F238E27FC236}">
                  <a16:creationId xmlns:a16="http://schemas.microsoft.com/office/drawing/2014/main" id="{1E8813BD-CF9C-7F47-9D71-442FCA3798BC}"/>
                </a:ext>
              </a:extLst>
            </p:cNvPr>
            <p:cNvPicPr>
              <a:picLocks noChangeAspect="1"/>
            </p:cNvPicPr>
            <p:nvPr/>
          </p:nvPicPr>
          <p:blipFill rotWithShape="1">
            <a:blip r:embed="rId3"/>
            <a:srcRect l="5863" t="3479" r="29244" b="61448"/>
            <a:stretch/>
          </p:blipFill>
          <p:spPr>
            <a:xfrm>
              <a:off x="0" y="0"/>
              <a:ext cx="3438939" cy="2405270"/>
            </a:xfrm>
            <a:prstGeom prst="rect">
              <a:avLst/>
            </a:prstGeom>
          </p:spPr>
        </p:pic>
        <p:pic>
          <p:nvPicPr>
            <p:cNvPr id="7" name="Picture 6">
              <a:extLst>
                <a:ext uri="{FF2B5EF4-FFF2-40B4-BE49-F238E27FC236}">
                  <a16:creationId xmlns:a16="http://schemas.microsoft.com/office/drawing/2014/main" id="{DFC0E8FD-CA3B-884B-90F6-9BB319D45C25}"/>
                </a:ext>
              </a:extLst>
            </p:cNvPr>
            <p:cNvPicPr>
              <a:picLocks noChangeAspect="1"/>
            </p:cNvPicPr>
            <p:nvPr/>
          </p:nvPicPr>
          <p:blipFill rotWithShape="1">
            <a:blip r:embed="rId4"/>
            <a:srcRect l="4737" t="3479" r="30370" b="61448"/>
            <a:stretch/>
          </p:blipFill>
          <p:spPr>
            <a:xfrm>
              <a:off x="0" y="2683565"/>
              <a:ext cx="3438940" cy="2405270"/>
            </a:xfrm>
            <a:prstGeom prst="rect">
              <a:avLst/>
            </a:prstGeom>
          </p:spPr>
        </p:pic>
        <p:pic>
          <p:nvPicPr>
            <p:cNvPr id="9" name="Picture 8">
              <a:extLst>
                <a:ext uri="{FF2B5EF4-FFF2-40B4-BE49-F238E27FC236}">
                  <a16:creationId xmlns:a16="http://schemas.microsoft.com/office/drawing/2014/main" id="{B749D89B-ACB6-DB43-86B1-425B7E9773F6}"/>
                </a:ext>
              </a:extLst>
            </p:cNvPr>
            <p:cNvPicPr>
              <a:picLocks noChangeAspect="1"/>
            </p:cNvPicPr>
            <p:nvPr/>
          </p:nvPicPr>
          <p:blipFill rotWithShape="1">
            <a:blip r:embed="rId5"/>
            <a:srcRect l="6612" t="4058" r="31870" b="60870"/>
            <a:stretch/>
          </p:blipFill>
          <p:spPr>
            <a:xfrm>
              <a:off x="3518453" y="0"/>
              <a:ext cx="3260035" cy="2405270"/>
            </a:xfrm>
            <a:prstGeom prst="rect">
              <a:avLst/>
            </a:prstGeom>
          </p:spPr>
        </p:pic>
        <p:pic>
          <p:nvPicPr>
            <p:cNvPr id="11" name="Picture 10">
              <a:extLst>
                <a:ext uri="{FF2B5EF4-FFF2-40B4-BE49-F238E27FC236}">
                  <a16:creationId xmlns:a16="http://schemas.microsoft.com/office/drawing/2014/main" id="{69451827-C481-DE4D-B20C-0DCDB902AE6D}"/>
                </a:ext>
              </a:extLst>
            </p:cNvPr>
            <p:cNvPicPr>
              <a:picLocks noChangeAspect="1"/>
            </p:cNvPicPr>
            <p:nvPr/>
          </p:nvPicPr>
          <p:blipFill rotWithShape="1">
            <a:blip r:embed="rId6"/>
            <a:srcRect l="5108" t="4055" r="30049" b="60900"/>
            <a:stretch/>
          </p:blipFill>
          <p:spPr>
            <a:xfrm>
              <a:off x="3399181" y="2405270"/>
              <a:ext cx="3438941" cy="2405270"/>
            </a:xfrm>
            <a:prstGeom prst="rect">
              <a:avLst/>
            </a:prstGeom>
          </p:spPr>
        </p:pic>
        <p:pic>
          <p:nvPicPr>
            <p:cNvPr id="13" name="Picture 12">
              <a:extLst>
                <a:ext uri="{FF2B5EF4-FFF2-40B4-BE49-F238E27FC236}">
                  <a16:creationId xmlns:a16="http://schemas.microsoft.com/office/drawing/2014/main" id="{BB948F24-86A9-0543-B092-3D1C0A772FE4}"/>
                </a:ext>
              </a:extLst>
            </p:cNvPr>
            <p:cNvPicPr>
              <a:picLocks noChangeAspect="1"/>
            </p:cNvPicPr>
            <p:nvPr/>
          </p:nvPicPr>
          <p:blipFill rotWithShape="1">
            <a:blip r:embed="rId7"/>
            <a:srcRect l="6612" t="3768" r="31870" b="61160"/>
            <a:stretch/>
          </p:blipFill>
          <p:spPr>
            <a:xfrm>
              <a:off x="6838120" y="0"/>
              <a:ext cx="3260035" cy="2405270"/>
            </a:xfrm>
            <a:prstGeom prst="rect">
              <a:avLst/>
            </a:prstGeom>
          </p:spPr>
        </p:pic>
        <p:pic>
          <p:nvPicPr>
            <p:cNvPr id="15" name="Picture 14">
              <a:extLst>
                <a:ext uri="{FF2B5EF4-FFF2-40B4-BE49-F238E27FC236}">
                  <a16:creationId xmlns:a16="http://schemas.microsoft.com/office/drawing/2014/main" id="{612CA96E-A7F2-814B-9844-52F6D8B66836}"/>
                </a:ext>
              </a:extLst>
            </p:cNvPr>
            <p:cNvPicPr>
              <a:picLocks noChangeAspect="1"/>
            </p:cNvPicPr>
            <p:nvPr/>
          </p:nvPicPr>
          <p:blipFill rotWithShape="1">
            <a:blip r:embed="rId8"/>
            <a:srcRect l="7363" t="4058" r="31120" b="60870"/>
            <a:stretch/>
          </p:blipFill>
          <p:spPr>
            <a:xfrm>
              <a:off x="6917636" y="2405270"/>
              <a:ext cx="3260035" cy="2405270"/>
            </a:xfrm>
            <a:prstGeom prst="rect">
              <a:avLst/>
            </a:prstGeom>
          </p:spPr>
        </p:pic>
        <p:pic>
          <p:nvPicPr>
            <p:cNvPr id="17" name="Picture 16">
              <a:extLst>
                <a:ext uri="{FF2B5EF4-FFF2-40B4-BE49-F238E27FC236}">
                  <a16:creationId xmlns:a16="http://schemas.microsoft.com/office/drawing/2014/main" id="{978BF226-9A96-3042-814D-085A5742264F}"/>
                </a:ext>
              </a:extLst>
            </p:cNvPr>
            <p:cNvPicPr>
              <a:picLocks noChangeAspect="1"/>
            </p:cNvPicPr>
            <p:nvPr/>
          </p:nvPicPr>
          <p:blipFill rotWithShape="1">
            <a:blip r:embed="rId9"/>
            <a:srcRect l="7502" t="3479" r="30980" b="61448"/>
            <a:stretch/>
          </p:blipFill>
          <p:spPr>
            <a:xfrm>
              <a:off x="10495722" y="0"/>
              <a:ext cx="3260036" cy="2405270"/>
            </a:xfrm>
            <a:prstGeom prst="rect">
              <a:avLst/>
            </a:prstGeom>
          </p:spPr>
        </p:pic>
        <p:pic>
          <p:nvPicPr>
            <p:cNvPr id="19" name="Picture 18">
              <a:extLst>
                <a:ext uri="{FF2B5EF4-FFF2-40B4-BE49-F238E27FC236}">
                  <a16:creationId xmlns:a16="http://schemas.microsoft.com/office/drawing/2014/main" id="{6E8EAF6E-29F9-DA4A-A651-C92AC8760778}"/>
                </a:ext>
              </a:extLst>
            </p:cNvPr>
            <p:cNvPicPr>
              <a:picLocks noChangeAspect="1"/>
            </p:cNvPicPr>
            <p:nvPr/>
          </p:nvPicPr>
          <p:blipFill rotWithShape="1">
            <a:blip r:embed="rId10"/>
            <a:srcRect l="7878" t="4638" r="30606" b="60289"/>
            <a:stretch/>
          </p:blipFill>
          <p:spPr>
            <a:xfrm>
              <a:off x="10561983" y="2405270"/>
              <a:ext cx="3260037" cy="2405270"/>
            </a:xfrm>
            <a:prstGeom prst="rect">
              <a:avLst/>
            </a:prstGeom>
          </p:spPr>
        </p:pic>
        <p:pic>
          <p:nvPicPr>
            <p:cNvPr id="21" name="Picture 20">
              <a:extLst>
                <a:ext uri="{FF2B5EF4-FFF2-40B4-BE49-F238E27FC236}">
                  <a16:creationId xmlns:a16="http://schemas.microsoft.com/office/drawing/2014/main" id="{F8F37CD4-6519-D447-8CF7-C5CE63E54933}"/>
                </a:ext>
              </a:extLst>
            </p:cNvPr>
            <p:cNvPicPr>
              <a:picLocks noChangeAspect="1"/>
            </p:cNvPicPr>
            <p:nvPr/>
          </p:nvPicPr>
          <p:blipFill rotWithShape="1">
            <a:blip r:embed="rId11"/>
            <a:srcRect l="6252" t="4058" r="30731" b="60870"/>
            <a:stretch/>
          </p:blipFill>
          <p:spPr>
            <a:xfrm>
              <a:off x="13755758" y="-21535"/>
              <a:ext cx="3339545" cy="2405270"/>
            </a:xfrm>
            <a:prstGeom prst="rect">
              <a:avLst/>
            </a:prstGeom>
          </p:spPr>
        </p:pic>
        <p:pic>
          <p:nvPicPr>
            <p:cNvPr id="23" name="Picture 22">
              <a:extLst>
                <a:ext uri="{FF2B5EF4-FFF2-40B4-BE49-F238E27FC236}">
                  <a16:creationId xmlns:a16="http://schemas.microsoft.com/office/drawing/2014/main" id="{0412DA7F-8C53-584B-B059-DAABCAAB6634}"/>
                </a:ext>
              </a:extLst>
            </p:cNvPr>
            <p:cNvPicPr>
              <a:picLocks noChangeAspect="1"/>
            </p:cNvPicPr>
            <p:nvPr/>
          </p:nvPicPr>
          <p:blipFill rotWithShape="1">
            <a:blip r:embed="rId12"/>
            <a:srcRect l="6362" t="3913" r="30620" b="61015"/>
            <a:stretch/>
          </p:blipFill>
          <p:spPr>
            <a:xfrm>
              <a:off x="13755757" y="2406927"/>
              <a:ext cx="3339546" cy="2405271"/>
            </a:xfrm>
            <a:prstGeom prst="rect">
              <a:avLst/>
            </a:prstGeom>
          </p:spPr>
        </p:pic>
        <p:pic>
          <p:nvPicPr>
            <p:cNvPr id="25" name="Picture 24">
              <a:extLst>
                <a:ext uri="{FF2B5EF4-FFF2-40B4-BE49-F238E27FC236}">
                  <a16:creationId xmlns:a16="http://schemas.microsoft.com/office/drawing/2014/main" id="{AB2314AD-ACFD-8C42-843C-127C358D8EEB}"/>
                </a:ext>
              </a:extLst>
            </p:cNvPr>
            <p:cNvPicPr>
              <a:picLocks noChangeAspect="1"/>
            </p:cNvPicPr>
            <p:nvPr/>
          </p:nvPicPr>
          <p:blipFill rotWithShape="1">
            <a:blip r:embed="rId13"/>
            <a:srcRect l="5862" t="4058" r="28494" b="60870"/>
            <a:stretch/>
          </p:blipFill>
          <p:spPr>
            <a:xfrm>
              <a:off x="17095303" y="-19878"/>
              <a:ext cx="3478699" cy="2405270"/>
            </a:xfrm>
            <a:prstGeom prst="rect">
              <a:avLst/>
            </a:prstGeom>
          </p:spPr>
        </p:pic>
        <p:pic>
          <p:nvPicPr>
            <p:cNvPr id="27" name="Picture 26">
              <a:extLst>
                <a:ext uri="{FF2B5EF4-FFF2-40B4-BE49-F238E27FC236}">
                  <a16:creationId xmlns:a16="http://schemas.microsoft.com/office/drawing/2014/main" id="{B5E09A6F-A706-7541-BB14-B83FBC311755}"/>
                </a:ext>
              </a:extLst>
            </p:cNvPr>
            <p:cNvPicPr>
              <a:picLocks noChangeAspect="1"/>
            </p:cNvPicPr>
            <p:nvPr/>
          </p:nvPicPr>
          <p:blipFill rotWithShape="1">
            <a:blip r:embed="rId14"/>
            <a:srcRect l="5751" t="4058" r="31231" b="60869"/>
            <a:stretch/>
          </p:blipFill>
          <p:spPr>
            <a:xfrm>
              <a:off x="17082056" y="2383735"/>
              <a:ext cx="3339547" cy="2405271"/>
            </a:xfrm>
            <a:prstGeom prst="rect">
              <a:avLst/>
            </a:prstGeom>
          </p:spPr>
        </p:pic>
      </p:grpSp>
    </p:spTree>
    <p:extLst>
      <p:ext uri="{BB962C8B-B14F-4D97-AF65-F5344CB8AC3E}">
        <p14:creationId xmlns:p14="http://schemas.microsoft.com/office/powerpoint/2010/main" val="3062477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F1351D3-A0B4-1545-AE40-D8A8BCD6C6B6}"/>
              </a:ext>
            </a:extLst>
          </p:cNvPr>
          <p:cNvPicPr>
            <a:picLocks noChangeAspect="1"/>
          </p:cNvPicPr>
          <p:nvPr/>
        </p:nvPicPr>
        <p:blipFill>
          <a:blip r:embed="rId2"/>
          <a:stretch>
            <a:fillRect/>
          </a:stretch>
        </p:blipFill>
        <p:spPr>
          <a:xfrm>
            <a:off x="0" y="212667"/>
            <a:ext cx="2394583" cy="1936866"/>
          </a:xfrm>
          <a:prstGeom prst="rect">
            <a:avLst/>
          </a:prstGeom>
        </p:spPr>
      </p:pic>
      <p:pic>
        <p:nvPicPr>
          <p:cNvPr id="23" name="Picture 22">
            <a:extLst>
              <a:ext uri="{FF2B5EF4-FFF2-40B4-BE49-F238E27FC236}">
                <a16:creationId xmlns:a16="http://schemas.microsoft.com/office/drawing/2014/main" id="{1AABF359-69D3-444B-9777-1838059A7D93}"/>
              </a:ext>
            </a:extLst>
          </p:cNvPr>
          <p:cNvPicPr>
            <a:picLocks noChangeAspect="1"/>
          </p:cNvPicPr>
          <p:nvPr/>
        </p:nvPicPr>
        <p:blipFill>
          <a:blip r:embed="rId3"/>
          <a:stretch>
            <a:fillRect/>
          </a:stretch>
        </p:blipFill>
        <p:spPr>
          <a:xfrm>
            <a:off x="0" y="3739572"/>
            <a:ext cx="2395728" cy="1937792"/>
          </a:xfrm>
          <a:prstGeom prst="rect">
            <a:avLst/>
          </a:prstGeom>
        </p:spPr>
      </p:pic>
      <p:pic>
        <p:nvPicPr>
          <p:cNvPr id="25" name="Picture 24">
            <a:extLst>
              <a:ext uri="{FF2B5EF4-FFF2-40B4-BE49-F238E27FC236}">
                <a16:creationId xmlns:a16="http://schemas.microsoft.com/office/drawing/2014/main" id="{E8F95F86-2732-4A47-8975-CF14A792F823}"/>
              </a:ext>
            </a:extLst>
          </p:cNvPr>
          <p:cNvPicPr>
            <a:picLocks noChangeAspect="1"/>
          </p:cNvPicPr>
          <p:nvPr/>
        </p:nvPicPr>
        <p:blipFill>
          <a:blip r:embed="rId4"/>
          <a:stretch>
            <a:fillRect/>
          </a:stretch>
        </p:blipFill>
        <p:spPr>
          <a:xfrm>
            <a:off x="2394583" y="0"/>
            <a:ext cx="2396638" cy="1938528"/>
          </a:xfrm>
          <a:prstGeom prst="rect">
            <a:avLst/>
          </a:prstGeom>
        </p:spPr>
      </p:pic>
      <p:pic>
        <p:nvPicPr>
          <p:cNvPr id="27" name="Picture 26">
            <a:extLst>
              <a:ext uri="{FF2B5EF4-FFF2-40B4-BE49-F238E27FC236}">
                <a16:creationId xmlns:a16="http://schemas.microsoft.com/office/drawing/2014/main" id="{A3558258-798D-6543-8081-AFF7B2A06FCF}"/>
              </a:ext>
            </a:extLst>
          </p:cNvPr>
          <p:cNvPicPr>
            <a:picLocks noChangeAspect="1"/>
          </p:cNvPicPr>
          <p:nvPr/>
        </p:nvPicPr>
        <p:blipFill>
          <a:blip r:embed="rId5"/>
          <a:stretch>
            <a:fillRect/>
          </a:stretch>
        </p:blipFill>
        <p:spPr>
          <a:xfrm>
            <a:off x="2394583" y="3429000"/>
            <a:ext cx="2396638" cy="1938528"/>
          </a:xfrm>
          <a:prstGeom prst="rect">
            <a:avLst/>
          </a:prstGeom>
        </p:spPr>
      </p:pic>
      <p:pic>
        <p:nvPicPr>
          <p:cNvPr id="29" name="Picture 28">
            <a:extLst>
              <a:ext uri="{FF2B5EF4-FFF2-40B4-BE49-F238E27FC236}">
                <a16:creationId xmlns:a16="http://schemas.microsoft.com/office/drawing/2014/main" id="{77164349-8CDD-9644-BD76-A9824257E1F0}"/>
              </a:ext>
            </a:extLst>
          </p:cNvPr>
          <p:cNvPicPr>
            <a:picLocks noChangeAspect="1"/>
          </p:cNvPicPr>
          <p:nvPr/>
        </p:nvPicPr>
        <p:blipFill>
          <a:blip r:embed="rId6"/>
          <a:stretch>
            <a:fillRect/>
          </a:stretch>
        </p:blipFill>
        <p:spPr>
          <a:xfrm>
            <a:off x="4789166" y="70293"/>
            <a:ext cx="2396638" cy="1938528"/>
          </a:xfrm>
          <a:prstGeom prst="rect">
            <a:avLst/>
          </a:prstGeom>
        </p:spPr>
      </p:pic>
      <p:pic>
        <p:nvPicPr>
          <p:cNvPr id="31" name="Picture 30">
            <a:extLst>
              <a:ext uri="{FF2B5EF4-FFF2-40B4-BE49-F238E27FC236}">
                <a16:creationId xmlns:a16="http://schemas.microsoft.com/office/drawing/2014/main" id="{B24A8610-1845-454D-965D-667EC31973A5}"/>
              </a:ext>
            </a:extLst>
          </p:cNvPr>
          <p:cNvPicPr>
            <a:picLocks noChangeAspect="1"/>
          </p:cNvPicPr>
          <p:nvPr/>
        </p:nvPicPr>
        <p:blipFill>
          <a:blip r:embed="rId7"/>
          <a:stretch>
            <a:fillRect/>
          </a:stretch>
        </p:blipFill>
        <p:spPr>
          <a:xfrm>
            <a:off x="5004143" y="3429000"/>
            <a:ext cx="2396638" cy="1938528"/>
          </a:xfrm>
          <a:prstGeom prst="rect">
            <a:avLst/>
          </a:prstGeom>
        </p:spPr>
      </p:pic>
      <p:pic>
        <p:nvPicPr>
          <p:cNvPr id="33" name="Picture 32">
            <a:extLst>
              <a:ext uri="{FF2B5EF4-FFF2-40B4-BE49-F238E27FC236}">
                <a16:creationId xmlns:a16="http://schemas.microsoft.com/office/drawing/2014/main" id="{E7ACCC42-7D24-2B4E-B5A2-B5A5026BAA38}"/>
              </a:ext>
            </a:extLst>
          </p:cNvPr>
          <p:cNvPicPr>
            <a:picLocks noChangeAspect="1"/>
          </p:cNvPicPr>
          <p:nvPr/>
        </p:nvPicPr>
        <p:blipFill>
          <a:blip r:embed="rId8"/>
          <a:stretch>
            <a:fillRect/>
          </a:stretch>
        </p:blipFill>
        <p:spPr>
          <a:xfrm>
            <a:off x="7185804" y="0"/>
            <a:ext cx="2395728" cy="1937792"/>
          </a:xfrm>
          <a:prstGeom prst="rect">
            <a:avLst/>
          </a:prstGeom>
        </p:spPr>
      </p:pic>
      <p:pic>
        <p:nvPicPr>
          <p:cNvPr id="35" name="Picture 34">
            <a:extLst>
              <a:ext uri="{FF2B5EF4-FFF2-40B4-BE49-F238E27FC236}">
                <a16:creationId xmlns:a16="http://schemas.microsoft.com/office/drawing/2014/main" id="{C4AD1676-72D6-A049-9CFB-D7AEFE79E5ED}"/>
              </a:ext>
            </a:extLst>
          </p:cNvPr>
          <p:cNvPicPr>
            <a:picLocks noChangeAspect="1"/>
          </p:cNvPicPr>
          <p:nvPr/>
        </p:nvPicPr>
        <p:blipFill>
          <a:blip r:embed="rId9"/>
          <a:stretch>
            <a:fillRect/>
          </a:stretch>
        </p:blipFill>
        <p:spPr>
          <a:xfrm>
            <a:off x="7613703" y="3364410"/>
            <a:ext cx="2395728" cy="1937792"/>
          </a:xfrm>
          <a:prstGeom prst="rect">
            <a:avLst/>
          </a:prstGeom>
        </p:spPr>
      </p:pic>
      <p:pic>
        <p:nvPicPr>
          <p:cNvPr id="37" name="Picture 36">
            <a:extLst>
              <a:ext uri="{FF2B5EF4-FFF2-40B4-BE49-F238E27FC236}">
                <a16:creationId xmlns:a16="http://schemas.microsoft.com/office/drawing/2014/main" id="{70DC8326-11DE-724F-825C-EBF0AFF2E7B9}"/>
              </a:ext>
            </a:extLst>
          </p:cNvPr>
          <p:cNvPicPr>
            <a:picLocks noChangeAspect="1"/>
          </p:cNvPicPr>
          <p:nvPr/>
        </p:nvPicPr>
        <p:blipFill>
          <a:blip r:embed="rId10"/>
          <a:stretch>
            <a:fillRect/>
          </a:stretch>
        </p:blipFill>
        <p:spPr>
          <a:xfrm>
            <a:off x="9680756" y="0"/>
            <a:ext cx="2396638" cy="1938528"/>
          </a:xfrm>
          <a:prstGeom prst="rect">
            <a:avLst/>
          </a:prstGeom>
        </p:spPr>
      </p:pic>
      <p:pic>
        <p:nvPicPr>
          <p:cNvPr id="39" name="Picture 38">
            <a:extLst>
              <a:ext uri="{FF2B5EF4-FFF2-40B4-BE49-F238E27FC236}">
                <a16:creationId xmlns:a16="http://schemas.microsoft.com/office/drawing/2014/main" id="{82441B0C-0E5D-D040-864C-9C0E2FB30F8C}"/>
              </a:ext>
            </a:extLst>
          </p:cNvPr>
          <p:cNvPicPr>
            <a:picLocks noChangeAspect="1"/>
          </p:cNvPicPr>
          <p:nvPr/>
        </p:nvPicPr>
        <p:blipFill>
          <a:blip r:embed="rId11"/>
          <a:stretch>
            <a:fillRect/>
          </a:stretch>
        </p:blipFill>
        <p:spPr>
          <a:xfrm>
            <a:off x="10009431" y="3364410"/>
            <a:ext cx="2396638" cy="1938528"/>
          </a:xfrm>
          <a:prstGeom prst="rect">
            <a:avLst/>
          </a:prstGeom>
        </p:spPr>
      </p:pic>
      <p:pic>
        <p:nvPicPr>
          <p:cNvPr id="41" name="Picture 40">
            <a:extLst>
              <a:ext uri="{FF2B5EF4-FFF2-40B4-BE49-F238E27FC236}">
                <a16:creationId xmlns:a16="http://schemas.microsoft.com/office/drawing/2014/main" id="{246E0307-8037-244E-AF36-4C165E6E0F53}"/>
              </a:ext>
            </a:extLst>
          </p:cNvPr>
          <p:cNvPicPr>
            <a:picLocks noChangeAspect="1"/>
          </p:cNvPicPr>
          <p:nvPr/>
        </p:nvPicPr>
        <p:blipFill>
          <a:blip r:embed="rId12"/>
          <a:stretch>
            <a:fillRect/>
          </a:stretch>
        </p:blipFill>
        <p:spPr>
          <a:xfrm>
            <a:off x="12076484" y="-10818"/>
            <a:ext cx="2395728" cy="1937792"/>
          </a:xfrm>
          <a:prstGeom prst="rect">
            <a:avLst/>
          </a:prstGeom>
        </p:spPr>
      </p:pic>
      <p:pic>
        <p:nvPicPr>
          <p:cNvPr id="43" name="Picture 42">
            <a:extLst>
              <a:ext uri="{FF2B5EF4-FFF2-40B4-BE49-F238E27FC236}">
                <a16:creationId xmlns:a16="http://schemas.microsoft.com/office/drawing/2014/main" id="{FB1EEEBA-49C6-D14A-B048-F05C8C44B896}"/>
              </a:ext>
            </a:extLst>
          </p:cNvPr>
          <p:cNvPicPr>
            <a:picLocks noChangeAspect="1"/>
          </p:cNvPicPr>
          <p:nvPr/>
        </p:nvPicPr>
        <p:blipFill>
          <a:blip r:embed="rId13"/>
          <a:stretch>
            <a:fillRect/>
          </a:stretch>
        </p:blipFill>
        <p:spPr>
          <a:xfrm>
            <a:off x="12405159" y="3429736"/>
            <a:ext cx="2395728" cy="1937792"/>
          </a:xfrm>
          <a:prstGeom prst="rect">
            <a:avLst/>
          </a:prstGeom>
        </p:spPr>
      </p:pic>
    </p:spTree>
    <p:extLst>
      <p:ext uri="{BB962C8B-B14F-4D97-AF65-F5344CB8AC3E}">
        <p14:creationId xmlns:p14="http://schemas.microsoft.com/office/powerpoint/2010/main" val="2825813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7EA2-5DD7-C049-9E7B-91C27959F955}"/>
              </a:ext>
            </a:extLst>
          </p:cNvPr>
          <p:cNvSpPr>
            <a:spLocks noGrp="1"/>
          </p:cNvSpPr>
          <p:nvPr>
            <p:ph type="title"/>
          </p:nvPr>
        </p:nvSpPr>
        <p:spPr>
          <a:xfrm>
            <a:off x="393583" y="-288007"/>
            <a:ext cx="10515600" cy="1325563"/>
          </a:xfrm>
        </p:spPr>
        <p:txBody>
          <a:bodyPr/>
          <a:lstStyle/>
          <a:p>
            <a:r>
              <a:rPr lang="en-US" dirty="0"/>
              <a:t>Compare network plots (Day 3 and 13)</a:t>
            </a:r>
          </a:p>
        </p:txBody>
      </p:sp>
      <p:pic>
        <p:nvPicPr>
          <p:cNvPr id="5" name="Content Placeholder 4">
            <a:extLst>
              <a:ext uri="{FF2B5EF4-FFF2-40B4-BE49-F238E27FC236}">
                <a16:creationId xmlns:a16="http://schemas.microsoft.com/office/drawing/2014/main" id="{29D14268-056E-6A4F-98A2-2FA222595C1B}"/>
              </a:ext>
            </a:extLst>
          </p:cNvPr>
          <p:cNvPicPr>
            <a:picLocks noGrp="1" noChangeAspect="1"/>
          </p:cNvPicPr>
          <p:nvPr>
            <p:ph idx="1"/>
          </p:nvPr>
        </p:nvPicPr>
        <p:blipFill rotWithShape="1">
          <a:blip r:embed="rId2"/>
          <a:srcRect l="31452" r="50000" b="51109"/>
          <a:stretch/>
        </p:blipFill>
        <p:spPr>
          <a:xfrm>
            <a:off x="8006090" y="845365"/>
            <a:ext cx="1640945" cy="5597435"/>
          </a:xfrm>
        </p:spPr>
      </p:pic>
      <p:pic>
        <p:nvPicPr>
          <p:cNvPr id="9" name="Picture 8">
            <a:extLst>
              <a:ext uri="{FF2B5EF4-FFF2-40B4-BE49-F238E27FC236}">
                <a16:creationId xmlns:a16="http://schemas.microsoft.com/office/drawing/2014/main" id="{4BB2BEBF-8E19-2247-8BEE-513D51CBC6D2}"/>
              </a:ext>
            </a:extLst>
          </p:cNvPr>
          <p:cNvPicPr>
            <a:picLocks noChangeAspect="1"/>
          </p:cNvPicPr>
          <p:nvPr/>
        </p:nvPicPr>
        <p:blipFill rotWithShape="1">
          <a:blip r:embed="rId3"/>
          <a:srcRect l="25092" t="-1" r="51236" b="48540"/>
          <a:stretch/>
        </p:blipFill>
        <p:spPr>
          <a:xfrm>
            <a:off x="3613511" y="1124500"/>
            <a:ext cx="1800780" cy="5066050"/>
          </a:xfrm>
          <a:prstGeom prst="rect">
            <a:avLst/>
          </a:prstGeom>
        </p:spPr>
      </p:pic>
      <p:grpSp>
        <p:nvGrpSpPr>
          <p:cNvPr id="12" name="Group 11">
            <a:extLst>
              <a:ext uri="{FF2B5EF4-FFF2-40B4-BE49-F238E27FC236}">
                <a16:creationId xmlns:a16="http://schemas.microsoft.com/office/drawing/2014/main" id="{9A27416F-A10E-3B48-B740-6B8F0A3851D0}"/>
              </a:ext>
            </a:extLst>
          </p:cNvPr>
          <p:cNvGrpSpPr/>
          <p:nvPr/>
        </p:nvGrpSpPr>
        <p:grpSpPr>
          <a:xfrm>
            <a:off x="56488" y="1274559"/>
            <a:ext cx="1427870" cy="4714923"/>
            <a:chOff x="3094289" y="1113916"/>
            <a:chExt cx="1771889" cy="5633833"/>
          </a:xfrm>
        </p:grpSpPr>
        <p:pic>
          <p:nvPicPr>
            <p:cNvPr id="7" name="Picture 6">
              <a:extLst>
                <a:ext uri="{FF2B5EF4-FFF2-40B4-BE49-F238E27FC236}">
                  <a16:creationId xmlns:a16="http://schemas.microsoft.com/office/drawing/2014/main" id="{7AD5034B-A13A-E54F-9B50-77A50FA73D9A}"/>
                </a:ext>
              </a:extLst>
            </p:cNvPr>
            <p:cNvPicPr>
              <a:picLocks noChangeAspect="1"/>
            </p:cNvPicPr>
            <p:nvPr/>
          </p:nvPicPr>
          <p:blipFill rotWithShape="1">
            <a:blip r:embed="rId4"/>
            <a:srcRect l="63353" t="272" r="2723" b="75018"/>
            <a:stretch/>
          </p:blipFill>
          <p:spPr>
            <a:xfrm>
              <a:off x="3094289" y="3209731"/>
              <a:ext cx="1771889" cy="1670179"/>
            </a:xfrm>
            <a:prstGeom prst="rect">
              <a:avLst/>
            </a:prstGeom>
          </p:spPr>
        </p:pic>
        <p:pic>
          <p:nvPicPr>
            <p:cNvPr id="10" name="Picture 9">
              <a:extLst>
                <a:ext uri="{FF2B5EF4-FFF2-40B4-BE49-F238E27FC236}">
                  <a16:creationId xmlns:a16="http://schemas.microsoft.com/office/drawing/2014/main" id="{6D471515-3F9F-FA42-9D71-22EF0D063C72}"/>
                </a:ext>
              </a:extLst>
            </p:cNvPr>
            <p:cNvPicPr>
              <a:picLocks noChangeAspect="1"/>
            </p:cNvPicPr>
            <p:nvPr/>
          </p:nvPicPr>
          <p:blipFill rotWithShape="1">
            <a:blip r:embed="rId4"/>
            <a:srcRect l="33598" r="41105" b="67399"/>
            <a:stretch/>
          </p:blipFill>
          <p:spPr>
            <a:xfrm>
              <a:off x="3200894" y="1113916"/>
              <a:ext cx="1256674" cy="2095815"/>
            </a:xfrm>
            <a:prstGeom prst="rect">
              <a:avLst/>
            </a:prstGeom>
          </p:spPr>
        </p:pic>
        <p:pic>
          <p:nvPicPr>
            <p:cNvPr id="11" name="Picture 10">
              <a:extLst>
                <a:ext uri="{FF2B5EF4-FFF2-40B4-BE49-F238E27FC236}">
                  <a16:creationId xmlns:a16="http://schemas.microsoft.com/office/drawing/2014/main" id="{5A96A8BA-A37C-EA4B-8CE0-28A695C433D2}"/>
                </a:ext>
              </a:extLst>
            </p:cNvPr>
            <p:cNvPicPr>
              <a:picLocks noChangeAspect="1"/>
            </p:cNvPicPr>
            <p:nvPr/>
          </p:nvPicPr>
          <p:blipFill rotWithShape="1">
            <a:blip r:embed="rId4"/>
            <a:srcRect l="4776" t="5932" r="69406" b="69358"/>
            <a:stretch/>
          </p:blipFill>
          <p:spPr>
            <a:xfrm>
              <a:off x="3517641" y="5077570"/>
              <a:ext cx="1348537" cy="1670179"/>
            </a:xfrm>
            <a:prstGeom prst="rect">
              <a:avLst/>
            </a:prstGeom>
          </p:spPr>
        </p:pic>
      </p:grpSp>
      <p:sp>
        <p:nvSpPr>
          <p:cNvPr id="13" name="TextBox 12">
            <a:extLst>
              <a:ext uri="{FF2B5EF4-FFF2-40B4-BE49-F238E27FC236}">
                <a16:creationId xmlns:a16="http://schemas.microsoft.com/office/drawing/2014/main" id="{092FB8A6-D024-214A-875D-78A2EE2F0C49}"/>
              </a:ext>
            </a:extLst>
          </p:cNvPr>
          <p:cNvSpPr txBox="1"/>
          <p:nvPr/>
        </p:nvSpPr>
        <p:spPr>
          <a:xfrm>
            <a:off x="0" y="6332859"/>
            <a:ext cx="3686476" cy="738664"/>
          </a:xfrm>
          <a:prstGeom prst="rect">
            <a:avLst/>
          </a:prstGeom>
          <a:noFill/>
        </p:spPr>
        <p:txBody>
          <a:bodyPr wrap="square" rtlCol="0">
            <a:spAutoFit/>
          </a:bodyPr>
          <a:lstStyle/>
          <a:p>
            <a:r>
              <a:rPr lang="en-US" sz="1000" dirty="0"/>
              <a:t>Color and text size= Sum of term protein spectra/ # term proteins</a:t>
            </a:r>
          </a:p>
          <a:p>
            <a:r>
              <a:rPr lang="en-US" sz="1000" dirty="0"/>
              <a:t>Border = Sum of term protein NSAFs/ # term proteins</a:t>
            </a:r>
          </a:p>
          <a:p>
            <a:r>
              <a:rPr lang="en-US" sz="1000" dirty="0"/>
              <a:t>Size = # term proteins</a:t>
            </a:r>
          </a:p>
          <a:p>
            <a:endParaRPr lang="en-US" sz="1200" dirty="0"/>
          </a:p>
        </p:txBody>
      </p:sp>
      <p:sp>
        <p:nvSpPr>
          <p:cNvPr id="14" name="TextBox 13">
            <a:extLst>
              <a:ext uri="{FF2B5EF4-FFF2-40B4-BE49-F238E27FC236}">
                <a16:creationId xmlns:a16="http://schemas.microsoft.com/office/drawing/2014/main" id="{30C44C9A-F0D3-BA4D-BAEA-060C5AD13D78}"/>
              </a:ext>
            </a:extLst>
          </p:cNvPr>
          <p:cNvSpPr txBox="1"/>
          <p:nvPr/>
        </p:nvSpPr>
        <p:spPr>
          <a:xfrm>
            <a:off x="3909109" y="6250608"/>
            <a:ext cx="3880382" cy="761747"/>
          </a:xfrm>
          <a:prstGeom prst="rect">
            <a:avLst/>
          </a:prstGeom>
          <a:noFill/>
        </p:spPr>
        <p:txBody>
          <a:bodyPr wrap="square" rtlCol="0">
            <a:spAutoFit/>
          </a:bodyPr>
          <a:lstStyle/>
          <a:p>
            <a:r>
              <a:rPr lang="en-US" sz="1050" dirty="0"/>
              <a:t>Color and text size = Sum of term protein NSAFs/ # term proteins</a:t>
            </a:r>
          </a:p>
          <a:p>
            <a:r>
              <a:rPr lang="en-US" sz="1050" dirty="0"/>
              <a:t>Border = Sum of term protein spectra/ # term proteins</a:t>
            </a:r>
          </a:p>
          <a:p>
            <a:r>
              <a:rPr lang="en-US" sz="1050" dirty="0"/>
              <a:t>Size = # term proteins</a:t>
            </a:r>
          </a:p>
          <a:p>
            <a:endParaRPr lang="en-US" sz="1200" dirty="0"/>
          </a:p>
        </p:txBody>
      </p:sp>
      <p:sp>
        <p:nvSpPr>
          <p:cNvPr id="15" name="TextBox 14">
            <a:extLst>
              <a:ext uri="{FF2B5EF4-FFF2-40B4-BE49-F238E27FC236}">
                <a16:creationId xmlns:a16="http://schemas.microsoft.com/office/drawing/2014/main" id="{E262E0BC-325E-6841-9E1E-4B0B57DCC3A7}"/>
              </a:ext>
            </a:extLst>
          </p:cNvPr>
          <p:cNvSpPr txBox="1"/>
          <p:nvPr/>
        </p:nvSpPr>
        <p:spPr>
          <a:xfrm>
            <a:off x="8378831" y="6286693"/>
            <a:ext cx="3686476" cy="415498"/>
          </a:xfrm>
          <a:prstGeom prst="rect">
            <a:avLst/>
          </a:prstGeom>
          <a:noFill/>
        </p:spPr>
        <p:txBody>
          <a:bodyPr wrap="square" rtlCol="0">
            <a:spAutoFit/>
          </a:bodyPr>
          <a:lstStyle/>
          <a:p>
            <a:r>
              <a:rPr lang="en-US" sz="1050" dirty="0"/>
              <a:t>Color = # term proteins (red = more)</a:t>
            </a:r>
          </a:p>
          <a:p>
            <a:r>
              <a:rPr lang="en-US" sz="1050" dirty="0"/>
              <a:t>Size and text size = Sum of term protein NSAFs/ # term proteins</a:t>
            </a:r>
          </a:p>
        </p:txBody>
      </p:sp>
      <p:pic>
        <p:nvPicPr>
          <p:cNvPr id="17" name="Picture 16">
            <a:extLst>
              <a:ext uri="{FF2B5EF4-FFF2-40B4-BE49-F238E27FC236}">
                <a16:creationId xmlns:a16="http://schemas.microsoft.com/office/drawing/2014/main" id="{B727E650-1375-D64D-9DD0-77203CC56FCD}"/>
              </a:ext>
            </a:extLst>
          </p:cNvPr>
          <p:cNvPicPr>
            <a:picLocks noChangeAspect="1"/>
          </p:cNvPicPr>
          <p:nvPr/>
        </p:nvPicPr>
        <p:blipFill rotWithShape="1">
          <a:blip r:embed="rId5"/>
          <a:srcRect l="24553" r="50000" b="47924"/>
          <a:stretch/>
        </p:blipFill>
        <p:spPr>
          <a:xfrm>
            <a:off x="5140087" y="1086542"/>
            <a:ext cx="1954143" cy="5175163"/>
          </a:xfrm>
          <a:prstGeom prst="rect">
            <a:avLst/>
          </a:prstGeom>
        </p:spPr>
      </p:pic>
      <p:pic>
        <p:nvPicPr>
          <p:cNvPr id="19" name="Picture 18">
            <a:extLst>
              <a:ext uri="{FF2B5EF4-FFF2-40B4-BE49-F238E27FC236}">
                <a16:creationId xmlns:a16="http://schemas.microsoft.com/office/drawing/2014/main" id="{E6E1AB30-7AE7-F144-8049-4CB0CD56690F}"/>
              </a:ext>
            </a:extLst>
          </p:cNvPr>
          <p:cNvPicPr>
            <a:picLocks noChangeAspect="1"/>
          </p:cNvPicPr>
          <p:nvPr/>
        </p:nvPicPr>
        <p:blipFill rotWithShape="1">
          <a:blip r:embed="rId6"/>
          <a:srcRect l="33892" r="42394" b="67416"/>
          <a:stretch/>
        </p:blipFill>
        <p:spPr>
          <a:xfrm>
            <a:off x="1554266" y="1080652"/>
            <a:ext cx="1127391" cy="2004740"/>
          </a:xfrm>
          <a:prstGeom prst="rect">
            <a:avLst/>
          </a:prstGeom>
        </p:spPr>
      </p:pic>
      <p:pic>
        <p:nvPicPr>
          <p:cNvPr id="20" name="Picture 19">
            <a:extLst>
              <a:ext uri="{FF2B5EF4-FFF2-40B4-BE49-F238E27FC236}">
                <a16:creationId xmlns:a16="http://schemas.microsoft.com/office/drawing/2014/main" id="{4920324E-4688-FD4F-B995-FA3D9A764752}"/>
              </a:ext>
            </a:extLst>
          </p:cNvPr>
          <p:cNvPicPr>
            <a:picLocks noChangeAspect="1"/>
          </p:cNvPicPr>
          <p:nvPr/>
        </p:nvPicPr>
        <p:blipFill rotWithShape="1">
          <a:blip r:embed="rId6"/>
          <a:srcRect l="5335" t="4997" r="69217" b="67417"/>
          <a:stretch/>
        </p:blipFill>
        <p:spPr>
          <a:xfrm>
            <a:off x="1600388" y="4530966"/>
            <a:ext cx="1139651" cy="1598831"/>
          </a:xfrm>
          <a:prstGeom prst="rect">
            <a:avLst/>
          </a:prstGeom>
        </p:spPr>
      </p:pic>
      <p:pic>
        <p:nvPicPr>
          <p:cNvPr id="21" name="Picture 20">
            <a:extLst>
              <a:ext uri="{FF2B5EF4-FFF2-40B4-BE49-F238E27FC236}">
                <a16:creationId xmlns:a16="http://schemas.microsoft.com/office/drawing/2014/main" id="{D797C991-8B1B-5B40-9931-D07A0218106C}"/>
              </a:ext>
            </a:extLst>
          </p:cNvPr>
          <p:cNvPicPr>
            <a:picLocks noChangeAspect="1"/>
          </p:cNvPicPr>
          <p:nvPr/>
        </p:nvPicPr>
        <p:blipFill rotWithShape="1">
          <a:blip r:embed="rId6"/>
          <a:srcRect l="63230" t="530" r="-106" b="73042"/>
          <a:stretch/>
        </p:blipFill>
        <p:spPr>
          <a:xfrm>
            <a:off x="1484358" y="3001270"/>
            <a:ext cx="1611954" cy="1495092"/>
          </a:xfrm>
          <a:prstGeom prst="rect">
            <a:avLst/>
          </a:prstGeom>
        </p:spPr>
      </p:pic>
      <p:pic>
        <p:nvPicPr>
          <p:cNvPr id="23" name="Picture 22">
            <a:extLst>
              <a:ext uri="{FF2B5EF4-FFF2-40B4-BE49-F238E27FC236}">
                <a16:creationId xmlns:a16="http://schemas.microsoft.com/office/drawing/2014/main" id="{07447208-0387-8442-85BC-048C6BA47662}"/>
              </a:ext>
            </a:extLst>
          </p:cNvPr>
          <p:cNvPicPr>
            <a:picLocks noChangeAspect="1"/>
          </p:cNvPicPr>
          <p:nvPr/>
        </p:nvPicPr>
        <p:blipFill rotWithShape="1">
          <a:blip r:embed="rId7"/>
          <a:srcRect l="16624" r="50000" b="24539"/>
          <a:stretch/>
        </p:blipFill>
        <p:spPr>
          <a:xfrm>
            <a:off x="9707257" y="1124500"/>
            <a:ext cx="1768710" cy="5175163"/>
          </a:xfrm>
          <a:prstGeom prst="rect">
            <a:avLst/>
          </a:prstGeom>
        </p:spPr>
      </p:pic>
      <p:sp>
        <p:nvSpPr>
          <p:cNvPr id="24" name="TextBox 23">
            <a:extLst>
              <a:ext uri="{FF2B5EF4-FFF2-40B4-BE49-F238E27FC236}">
                <a16:creationId xmlns:a16="http://schemas.microsoft.com/office/drawing/2014/main" id="{2E2A6688-FA7F-8341-9008-A889292F2EFA}"/>
              </a:ext>
            </a:extLst>
          </p:cNvPr>
          <p:cNvSpPr txBox="1"/>
          <p:nvPr/>
        </p:nvSpPr>
        <p:spPr>
          <a:xfrm>
            <a:off x="236174" y="896029"/>
            <a:ext cx="59343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3</a:t>
            </a:r>
          </a:p>
        </p:txBody>
      </p:sp>
      <p:sp>
        <p:nvSpPr>
          <p:cNvPr id="25" name="TextBox 24">
            <a:extLst>
              <a:ext uri="{FF2B5EF4-FFF2-40B4-BE49-F238E27FC236}">
                <a16:creationId xmlns:a16="http://schemas.microsoft.com/office/drawing/2014/main" id="{71598F51-BD00-7B4C-AD1A-AB81911E1EBA}"/>
              </a:ext>
            </a:extLst>
          </p:cNvPr>
          <p:cNvSpPr txBox="1"/>
          <p:nvPr/>
        </p:nvSpPr>
        <p:spPr>
          <a:xfrm>
            <a:off x="1741466" y="896029"/>
            <a:ext cx="678391"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13</a:t>
            </a:r>
          </a:p>
        </p:txBody>
      </p:sp>
      <p:sp>
        <p:nvSpPr>
          <p:cNvPr id="26" name="TextBox 25">
            <a:extLst>
              <a:ext uri="{FF2B5EF4-FFF2-40B4-BE49-F238E27FC236}">
                <a16:creationId xmlns:a16="http://schemas.microsoft.com/office/drawing/2014/main" id="{44217C3F-B74B-A34B-B9C2-FA2D978E6832}"/>
              </a:ext>
            </a:extLst>
          </p:cNvPr>
          <p:cNvSpPr txBox="1"/>
          <p:nvPr/>
        </p:nvSpPr>
        <p:spPr>
          <a:xfrm>
            <a:off x="4055845" y="896029"/>
            <a:ext cx="59343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3</a:t>
            </a:r>
          </a:p>
        </p:txBody>
      </p:sp>
      <p:sp>
        <p:nvSpPr>
          <p:cNvPr id="27" name="TextBox 26">
            <a:extLst>
              <a:ext uri="{FF2B5EF4-FFF2-40B4-BE49-F238E27FC236}">
                <a16:creationId xmlns:a16="http://schemas.microsoft.com/office/drawing/2014/main" id="{6395FFC5-D4A9-744F-814E-215FE179C800}"/>
              </a:ext>
            </a:extLst>
          </p:cNvPr>
          <p:cNvSpPr txBox="1"/>
          <p:nvPr/>
        </p:nvSpPr>
        <p:spPr>
          <a:xfrm>
            <a:off x="5561137" y="896029"/>
            <a:ext cx="678391"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13</a:t>
            </a:r>
          </a:p>
        </p:txBody>
      </p:sp>
      <p:sp>
        <p:nvSpPr>
          <p:cNvPr id="28" name="TextBox 27">
            <a:extLst>
              <a:ext uri="{FF2B5EF4-FFF2-40B4-BE49-F238E27FC236}">
                <a16:creationId xmlns:a16="http://schemas.microsoft.com/office/drawing/2014/main" id="{D4537EA6-ABFF-114C-8F54-BAD43CBDEA91}"/>
              </a:ext>
            </a:extLst>
          </p:cNvPr>
          <p:cNvSpPr txBox="1"/>
          <p:nvPr/>
        </p:nvSpPr>
        <p:spPr>
          <a:xfrm>
            <a:off x="8517634" y="896029"/>
            <a:ext cx="59343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3</a:t>
            </a:r>
          </a:p>
        </p:txBody>
      </p:sp>
      <p:sp>
        <p:nvSpPr>
          <p:cNvPr id="29" name="TextBox 28">
            <a:extLst>
              <a:ext uri="{FF2B5EF4-FFF2-40B4-BE49-F238E27FC236}">
                <a16:creationId xmlns:a16="http://schemas.microsoft.com/office/drawing/2014/main" id="{C1A33344-AF0C-E544-9644-A091A794BB35}"/>
              </a:ext>
            </a:extLst>
          </p:cNvPr>
          <p:cNvSpPr txBox="1"/>
          <p:nvPr/>
        </p:nvSpPr>
        <p:spPr>
          <a:xfrm>
            <a:off x="10022926" y="896029"/>
            <a:ext cx="678391"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13</a:t>
            </a:r>
          </a:p>
        </p:txBody>
      </p:sp>
    </p:spTree>
    <p:extLst>
      <p:ext uri="{BB962C8B-B14F-4D97-AF65-F5344CB8AC3E}">
        <p14:creationId xmlns:p14="http://schemas.microsoft.com/office/powerpoint/2010/main" val="2462213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747AE45-FAC2-9F48-9935-3D8C88817871}"/>
              </a:ext>
            </a:extLst>
          </p:cNvPr>
          <p:cNvSpPr>
            <a:spLocks noGrp="1"/>
          </p:cNvSpPr>
          <p:nvPr>
            <p:ph type="title"/>
          </p:nvPr>
        </p:nvSpPr>
        <p:spPr>
          <a:xfrm>
            <a:off x="837128" y="180459"/>
            <a:ext cx="10509160" cy="1325563"/>
          </a:xfrm>
        </p:spPr>
        <p:txBody>
          <a:bodyPr/>
          <a:lstStyle/>
          <a:p>
            <a:r>
              <a:rPr lang="en-US" dirty="0"/>
              <a:t>ASCA sig. time proteins from analysis on log2 </a:t>
            </a:r>
            <a:r>
              <a:rPr lang="en-US" dirty="0" err="1"/>
              <a:t>avgNSAF</a:t>
            </a:r>
            <a:r>
              <a:rPr lang="en-US" dirty="0"/>
              <a:t> values</a:t>
            </a:r>
          </a:p>
        </p:txBody>
      </p:sp>
      <p:sp>
        <p:nvSpPr>
          <p:cNvPr id="12" name="TextBox 11">
            <a:extLst>
              <a:ext uri="{FF2B5EF4-FFF2-40B4-BE49-F238E27FC236}">
                <a16:creationId xmlns:a16="http://schemas.microsoft.com/office/drawing/2014/main" id="{0ECF24F3-E228-C248-A355-87D24B091E24}"/>
              </a:ext>
            </a:extLst>
          </p:cNvPr>
          <p:cNvSpPr txBox="1"/>
          <p:nvPr/>
        </p:nvSpPr>
        <p:spPr>
          <a:xfrm>
            <a:off x="9346070" y="2300145"/>
            <a:ext cx="4000436" cy="369332"/>
          </a:xfrm>
          <a:prstGeom prst="rect">
            <a:avLst/>
          </a:prstGeom>
          <a:noFill/>
        </p:spPr>
        <p:txBody>
          <a:bodyPr wrap="square" rtlCol="0">
            <a:spAutoFit/>
          </a:bodyPr>
          <a:lstStyle/>
          <a:p>
            <a:r>
              <a:rPr lang="en-US" dirty="0"/>
              <a:t>What are they?</a:t>
            </a:r>
          </a:p>
        </p:txBody>
      </p:sp>
      <p:grpSp>
        <p:nvGrpSpPr>
          <p:cNvPr id="31" name="Group 30">
            <a:extLst>
              <a:ext uri="{FF2B5EF4-FFF2-40B4-BE49-F238E27FC236}">
                <a16:creationId xmlns:a16="http://schemas.microsoft.com/office/drawing/2014/main" id="{78BE6EAD-C3FB-A34A-AFE5-31394057F0E9}"/>
              </a:ext>
            </a:extLst>
          </p:cNvPr>
          <p:cNvGrpSpPr/>
          <p:nvPr/>
        </p:nvGrpSpPr>
        <p:grpSpPr>
          <a:xfrm>
            <a:off x="130628" y="2380565"/>
            <a:ext cx="4834101" cy="4300103"/>
            <a:chOff x="728499" y="2057400"/>
            <a:chExt cx="4834101" cy="4300103"/>
          </a:xfrm>
        </p:grpSpPr>
        <p:pic>
          <p:nvPicPr>
            <p:cNvPr id="10" name="Picture 9">
              <a:extLst>
                <a:ext uri="{FF2B5EF4-FFF2-40B4-BE49-F238E27FC236}">
                  <a16:creationId xmlns:a16="http://schemas.microsoft.com/office/drawing/2014/main" id="{89CC463F-C746-C340-954F-9176EC481547}"/>
                </a:ext>
              </a:extLst>
            </p:cNvPr>
            <p:cNvPicPr>
              <a:picLocks noChangeAspect="1"/>
            </p:cNvPicPr>
            <p:nvPr/>
          </p:nvPicPr>
          <p:blipFill rotWithShape="1">
            <a:blip r:embed="rId2"/>
            <a:srcRect l="4700"/>
            <a:stretch/>
          </p:blipFill>
          <p:spPr>
            <a:xfrm>
              <a:off x="728499" y="2057400"/>
              <a:ext cx="4834101" cy="4300103"/>
            </a:xfrm>
            <a:prstGeom prst="rect">
              <a:avLst/>
            </a:prstGeom>
          </p:spPr>
        </p:pic>
        <p:cxnSp>
          <p:nvCxnSpPr>
            <p:cNvPr id="22" name="Straight Connector 21">
              <a:extLst>
                <a:ext uri="{FF2B5EF4-FFF2-40B4-BE49-F238E27FC236}">
                  <a16:creationId xmlns:a16="http://schemas.microsoft.com/office/drawing/2014/main" id="{BEF81B84-1CFA-FF4C-B58C-E0EFC35A17E0}"/>
                </a:ext>
              </a:extLst>
            </p:cNvPr>
            <p:cNvCxnSpPr>
              <a:cxnSpLocks/>
            </p:cNvCxnSpPr>
            <p:nvPr/>
          </p:nvCxnSpPr>
          <p:spPr>
            <a:xfrm>
              <a:off x="1033011" y="3072775"/>
              <a:ext cx="0" cy="3019596"/>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4404E64C-E358-2F41-8258-0A60F101B9FD}"/>
              </a:ext>
            </a:extLst>
          </p:cNvPr>
          <p:cNvSpPr txBox="1"/>
          <p:nvPr/>
        </p:nvSpPr>
        <p:spPr>
          <a:xfrm>
            <a:off x="982243" y="1939895"/>
            <a:ext cx="7135390" cy="369332"/>
          </a:xfrm>
          <a:prstGeom prst="rect">
            <a:avLst/>
          </a:prstGeom>
          <a:noFill/>
        </p:spPr>
        <p:txBody>
          <a:bodyPr wrap="square" rtlCol="0">
            <a:spAutoFit/>
          </a:bodyPr>
          <a:lstStyle/>
          <a:p>
            <a:r>
              <a:rPr lang="en-US" dirty="0"/>
              <a:t>Proteins that show common changes over time across temperatures</a:t>
            </a:r>
          </a:p>
        </p:txBody>
      </p:sp>
      <p:sp>
        <p:nvSpPr>
          <p:cNvPr id="33" name="TextBox 32">
            <a:extLst>
              <a:ext uri="{FF2B5EF4-FFF2-40B4-BE49-F238E27FC236}">
                <a16:creationId xmlns:a16="http://schemas.microsoft.com/office/drawing/2014/main" id="{482878B8-55E4-D749-B358-CD82FC7BA4C7}"/>
              </a:ext>
            </a:extLst>
          </p:cNvPr>
          <p:cNvSpPr txBox="1"/>
          <p:nvPr/>
        </p:nvSpPr>
        <p:spPr>
          <a:xfrm>
            <a:off x="130628" y="2835558"/>
            <a:ext cx="1053494" cy="246221"/>
          </a:xfrm>
          <a:prstGeom prst="rect">
            <a:avLst/>
          </a:prstGeom>
          <a:noFill/>
        </p:spPr>
        <p:txBody>
          <a:bodyPr wrap="none" rtlCol="0">
            <a:spAutoFit/>
          </a:bodyPr>
          <a:lstStyle/>
          <a:p>
            <a:r>
              <a:rPr lang="en-US" sz="1000" dirty="0"/>
              <a:t>autoscaled NSAF</a:t>
            </a:r>
          </a:p>
        </p:txBody>
      </p:sp>
      <p:pic>
        <p:nvPicPr>
          <p:cNvPr id="35" name="Picture 34">
            <a:extLst>
              <a:ext uri="{FF2B5EF4-FFF2-40B4-BE49-F238E27FC236}">
                <a16:creationId xmlns:a16="http://schemas.microsoft.com/office/drawing/2014/main" id="{337C6708-D50F-D54F-827D-5779CD6D8159}"/>
              </a:ext>
            </a:extLst>
          </p:cNvPr>
          <p:cNvPicPr>
            <a:picLocks noChangeAspect="1"/>
          </p:cNvPicPr>
          <p:nvPr/>
        </p:nvPicPr>
        <p:blipFill>
          <a:blip r:embed="rId3"/>
          <a:stretch>
            <a:fillRect/>
          </a:stretch>
        </p:blipFill>
        <p:spPr>
          <a:xfrm>
            <a:off x="4778651" y="3289946"/>
            <a:ext cx="3744681" cy="3019596"/>
          </a:xfrm>
          <a:prstGeom prst="rect">
            <a:avLst/>
          </a:prstGeom>
        </p:spPr>
      </p:pic>
    </p:spTree>
    <p:extLst>
      <p:ext uri="{BB962C8B-B14F-4D97-AF65-F5344CB8AC3E}">
        <p14:creationId xmlns:p14="http://schemas.microsoft.com/office/powerpoint/2010/main" val="1355326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9A0A402-FD57-FD4E-8A5C-125584037B59}"/>
              </a:ext>
            </a:extLst>
          </p:cNvPr>
          <p:cNvPicPr>
            <a:picLocks noChangeAspect="1"/>
          </p:cNvPicPr>
          <p:nvPr/>
        </p:nvPicPr>
        <p:blipFill>
          <a:blip r:embed="rId2"/>
          <a:stretch>
            <a:fillRect/>
          </a:stretch>
        </p:blipFill>
        <p:spPr>
          <a:xfrm>
            <a:off x="2827198" y="2035667"/>
            <a:ext cx="2975811" cy="2975811"/>
          </a:xfrm>
          <a:prstGeom prst="rect">
            <a:avLst/>
          </a:prstGeom>
        </p:spPr>
      </p:pic>
      <p:sp>
        <p:nvSpPr>
          <p:cNvPr id="20" name="TextBox 19">
            <a:extLst>
              <a:ext uri="{FF2B5EF4-FFF2-40B4-BE49-F238E27FC236}">
                <a16:creationId xmlns:a16="http://schemas.microsoft.com/office/drawing/2014/main" id="{475464F7-482D-8B4E-8193-963768BC1F7F}"/>
              </a:ext>
            </a:extLst>
          </p:cNvPr>
          <p:cNvSpPr txBox="1"/>
          <p:nvPr/>
        </p:nvSpPr>
        <p:spPr>
          <a:xfrm>
            <a:off x="10097429" y="1974175"/>
            <a:ext cx="777777" cy="400110"/>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Temp (°C)</a:t>
            </a:r>
          </a:p>
          <a:p>
            <a:endParaRPr lang="en-US" sz="1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320AA7E4-1173-5C46-B245-2DBDB11CE77B}"/>
              </a:ext>
            </a:extLst>
          </p:cNvPr>
          <p:cNvSpPr/>
          <p:nvPr/>
        </p:nvSpPr>
        <p:spPr>
          <a:xfrm>
            <a:off x="10204752" y="2245108"/>
            <a:ext cx="245533" cy="67734"/>
          </a:xfrm>
          <a:prstGeom prst="rect">
            <a:avLst/>
          </a:prstGeom>
          <a:solidFill>
            <a:srgbClr val="A5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3E5FEB1-76AD-134C-B08B-4F77CA667EEE}"/>
              </a:ext>
            </a:extLst>
          </p:cNvPr>
          <p:cNvSpPr txBox="1"/>
          <p:nvPr/>
        </p:nvSpPr>
        <p:spPr>
          <a:xfrm>
            <a:off x="10430609" y="2172025"/>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16</a:t>
            </a:r>
          </a:p>
        </p:txBody>
      </p:sp>
      <p:sp>
        <p:nvSpPr>
          <p:cNvPr id="23" name="Rectangle 22">
            <a:extLst>
              <a:ext uri="{FF2B5EF4-FFF2-40B4-BE49-F238E27FC236}">
                <a16:creationId xmlns:a16="http://schemas.microsoft.com/office/drawing/2014/main" id="{E05424E4-C5AF-B44E-BFE8-093ACF0283DF}"/>
              </a:ext>
            </a:extLst>
          </p:cNvPr>
          <p:cNvSpPr/>
          <p:nvPr/>
        </p:nvSpPr>
        <p:spPr>
          <a:xfrm>
            <a:off x="10204752" y="2405035"/>
            <a:ext cx="245533" cy="67734"/>
          </a:xfrm>
          <a:prstGeom prst="rect">
            <a:avLst/>
          </a:prstGeom>
          <a:solidFill>
            <a:srgbClr val="07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94A5C07-D42E-1B45-A52D-D0EAE1F3B291}"/>
              </a:ext>
            </a:extLst>
          </p:cNvPr>
          <p:cNvSpPr txBox="1"/>
          <p:nvPr/>
        </p:nvSpPr>
        <p:spPr>
          <a:xfrm>
            <a:off x="10430609" y="2331952"/>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23</a:t>
            </a:r>
          </a:p>
        </p:txBody>
      </p:sp>
      <p:sp>
        <p:nvSpPr>
          <p:cNvPr id="25" name="Rectangle 24">
            <a:extLst>
              <a:ext uri="{FF2B5EF4-FFF2-40B4-BE49-F238E27FC236}">
                <a16:creationId xmlns:a16="http://schemas.microsoft.com/office/drawing/2014/main" id="{09E77778-F183-4A4E-B0CF-633E45764703}"/>
              </a:ext>
            </a:extLst>
          </p:cNvPr>
          <p:cNvSpPr/>
          <p:nvPr/>
        </p:nvSpPr>
        <p:spPr>
          <a:xfrm>
            <a:off x="10204752" y="2558374"/>
            <a:ext cx="245533" cy="67734"/>
          </a:xfrm>
          <a:prstGeom prst="rect">
            <a:avLst/>
          </a:prstGeom>
          <a:solidFill>
            <a:srgbClr val="ED0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FEB3D41-6F43-014B-A6DD-44E7FDE25B7D}"/>
              </a:ext>
            </a:extLst>
          </p:cNvPr>
          <p:cNvSpPr txBox="1"/>
          <p:nvPr/>
        </p:nvSpPr>
        <p:spPr>
          <a:xfrm>
            <a:off x="10430609" y="2485291"/>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29</a:t>
            </a:r>
          </a:p>
        </p:txBody>
      </p:sp>
      <p:pic>
        <p:nvPicPr>
          <p:cNvPr id="28" name="Picture 27">
            <a:extLst>
              <a:ext uri="{FF2B5EF4-FFF2-40B4-BE49-F238E27FC236}">
                <a16:creationId xmlns:a16="http://schemas.microsoft.com/office/drawing/2014/main" id="{E74F2FAE-846A-144E-A9C2-0179DD10C61D}"/>
              </a:ext>
            </a:extLst>
          </p:cNvPr>
          <p:cNvPicPr>
            <a:picLocks noChangeAspect="1"/>
          </p:cNvPicPr>
          <p:nvPr/>
        </p:nvPicPr>
        <p:blipFill rotWithShape="1">
          <a:blip r:embed="rId3"/>
          <a:srcRect l="-1" t="17343" r="12229" b="12589"/>
          <a:stretch/>
        </p:blipFill>
        <p:spPr>
          <a:xfrm>
            <a:off x="6084513" y="1792224"/>
            <a:ext cx="4012916" cy="3203522"/>
          </a:xfrm>
          <a:prstGeom prst="rect">
            <a:avLst/>
          </a:prstGeom>
        </p:spPr>
      </p:pic>
      <p:sp>
        <p:nvSpPr>
          <p:cNvPr id="29" name="TextBox 28">
            <a:extLst>
              <a:ext uri="{FF2B5EF4-FFF2-40B4-BE49-F238E27FC236}">
                <a16:creationId xmlns:a16="http://schemas.microsoft.com/office/drawing/2014/main" id="{C7476F52-FB72-6B4A-A64C-F48ABF616B22}"/>
              </a:ext>
            </a:extLst>
          </p:cNvPr>
          <p:cNvSpPr txBox="1"/>
          <p:nvPr/>
        </p:nvSpPr>
        <p:spPr>
          <a:xfrm>
            <a:off x="10067929" y="2711713"/>
            <a:ext cx="768159" cy="400110"/>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Time (dpf)</a:t>
            </a:r>
          </a:p>
          <a:p>
            <a:endParaRPr lang="en-US" sz="10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663AD5C3-FB69-ED40-AAF3-887E879E8C6F}"/>
              </a:ext>
            </a:extLst>
          </p:cNvPr>
          <p:cNvSpPr/>
          <p:nvPr/>
        </p:nvSpPr>
        <p:spPr>
          <a:xfrm>
            <a:off x="10175252" y="2982646"/>
            <a:ext cx="245533" cy="677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FED0667-9E2F-CD4D-81C7-94D5AA2B5447}"/>
              </a:ext>
            </a:extLst>
          </p:cNvPr>
          <p:cNvSpPr txBox="1"/>
          <p:nvPr/>
        </p:nvSpPr>
        <p:spPr>
          <a:xfrm>
            <a:off x="10401109" y="2909563"/>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19</a:t>
            </a:r>
          </a:p>
        </p:txBody>
      </p:sp>
      <p:sp>
        <p:nvSpPr>
          <p:cNvPr id="32" name="Rectangle 31">
            <a:extLst>
              <a:ext uri="{FF2B5EF4-FFF2-40B4-BE49-F238E27FC236}">
                <a16:creationId xmlns:a16="http://schemas.microsoft.com/office/drawing/2014/main" id="{A4DAEFE4-527F-5A41-B71B-F8E7820567B5}"/>
              </a:ext>
            </a:extLst>
          </p:cNvPr>
          <p:cNvSpPr/>
          <p:nvPr/>
        </p:nvSpPr>
        <p:spPr>
          <a:xfrm>
            <a:off x="10175252" y="3142573"/>
            <a:ext cx="245533" cy="67734"/>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9ED6D5D-32C9-354C-9197-5B904C0768B8}"/>
              </a:ext>
            </a:extLst>
          </p:cNvPr>
          <p:cNvSpPr txBox="1"/>
          <p:nvPr/>
        </p:nvSpPr>
        <p:spPr>
          <a:xfrm>
            <a:off x="10401109" y="3069490"/>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21</a:t>
            </a:r>
          </a:p>
        </p:txBody>
      </p:sp>
      <p:sp>
        <p:nvSpPr>
          <p:cNvPr id="34" name="Rectangle 33">
            <a:extLst>
              <a:ext uri="{FF2B5EF4-FFF2-40B4-BE49-F238E27FC236}">
                <a16:creationId xmlns:a16="http://schemas.microsoft.com/office/drawing/2014/main" id="{F60BC09B-37C9-C04F-B57A-B86937E0A72B}"/>
              </a:ext>
            </a:extLst>
          </p:cNvPr>
          <p:cNvSpPr/>
          <p:nvPr/>
        </p:nvSpPr>
        <p:spPr>
          <a:xfrm>
            <a:off x="10175252" y="3295912"/>
            <a:ext cx="245533" cy="67734"/>
          </a:xfrm>
          <a:prstGeom prst="rect">
            <a:avLst/>
          </a:prstGeom>
          <a:solidFill>
            <a:srgbClr val="BDBD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C9DA434-3D0B-E547-96BE-C5FAC7AA562C}"/>
              </a:ext>
            </a:extLst>
          </p:cNvPr>
          <p:cNvSpPr txBox="1"/>
          <p:nvPr/>
        </p:nvSpPr>
        <p:spPr>
          <a:xfrm>
            <a:off x="10401109" y="3222829"/>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23</a:t>
            </a:r>
          </a:p>
        </p:txBody>
      </p:sp>
      <p:sp>
        <p:nvSpPr>
          <p:cNvPr id="37" name="Rectangle 36">
            <a:extLst>
              <a:ext uri="{FF2B5EF4-FFF2-40B4-BE49-F238E27FC236}">
                <a16:creationId xmlns:a16="http://schemas.microsoft.com/office/drawing/2014/main" id="{E4EA3930-3407-FD47-A8E6-98FD8D36309F}"/>
              </a:ext>
            </a:extLst>
          </p:cNvPr>
          <p:cNvSpPr/>
          <p:nvPr/>
        </p:nvSpPr>
        <p:spPr>
          <a:xfrm>
            <a:off x="10175719" y="3436729"/>
            <a:ext cx="245533" cy="67734"/>
          </a:xfrm>
          <a:prstGeom prst="rect">
            <a:avLst/>
          </a:prstGeom>
          <a:solidFill>
            <a:srgbClr val="96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3E63C5B-8CF4-864A-A103-B8DFA5840AC4}"/>
              </a:ext>
            </a:extLst>
          </p:cNvPr>
          <p:cNvSpPr txBox="1"/>
          <p:nvPr/>
        </p:nvSpPr>
        <p:spPr>
          <a:xfrm>
            <a:off x="10401576" y="3363646"/>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25</a:t>
            </a:r>
          </a:p>
        </p:txBody>
      </p:sp>
      <p:sp>
        <p:nvSpPr>
          <p:cNvPr id="39" name="Rectangle 38">
            <a:extLst>
              <a:ext uri="{FF2B5EF4-FFF2-40B4-BE49-F238E27FC236}">
                <a16:creationId xmlns:a16="http://schemas.microsoft.com/office/drawing/2014/main" id="{1B4F8E3D-3D3A-D548-B110-A56822B767FD}"/>
              </a:ext>
            </a:extLst>
          </p:cNvPr>
          <p:cNvSpPr/>
          <p:nvPr/>
        </p:nvSpPr>
        <p:spPr>
          <a:xfrm>
            <a:off x="10175719" y="3596656"/>
            <a:ext cx="245533" cy="67734"/>
          </a:xfrm>
          <a:prstGeom prst="rect">
            <a:avLst/>
          </a:prstGeom>
          <a:solidFill>
            <a:srgbClr val="7373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F774A18-DC53-7840-B8A5-4FA5F19FE458}"/>
              </a:ext>
            </a:extLst>
          </p:cNvPr>
          <p:cNvSpPr txBox="1"/>
          <p:nvPr/>
        </p:nvSpPr>
        <p:spPr>
          <a:xfrm>
            <a:off x="10401576" y="3523573"/>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27</a:t>
            </a:r>
          </a:p>
        </p:txBody>
      </p:sp>
      <p:sp>
        <p:nvSpPr>
          <p:cNvPr id="41" name="Rectangle 40">
            <a:extLst>
              <a:ext uri="{FF2B5EF4-FFF2-40B4-BE49-F238E27FC236}">
                <a16:creationId xmlns:a16="http://schemas.microsoft.com/office/drawing/2014/main" id="{EBD4EB0D-9B75-9743-9D97-2483125C24D8}"/>
              </a:ext>
            </a:extLst>
          </p:cNvPr>
          <p:cNvSpPr/>
          <p:nvPr/>
        </p:nvSpPr>
        <p:spPr>
          <a:xfrm>
            <a:off x="10175719" y="3749995"/>
            <a:ext cx="245533" cy="67734"/>
          </a:xfrm>
          <a:prstGeom prst="rect">
            <a:avLst/>
          </a:prstGeom>
          <a:solidFill>
            <a:srgbClr val="5252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F9D2114-4CE1-5846-B068-5A7FE1B43B81}"/>
              </a:ext>
            </a:extLst>
          </p:cNvPr>
          <p:cNvSpPr txBox="1"/>
          <p:nvPr/>
        </p:nvSpPr>
        <p:spPr>
          <a:xfrm>
            <a:off x="10401576" y="3676912"/>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29</a:t>
            </a:r>
          </a:p>
        </p:txBody>
      </p:sp>
      <p:sp>
        <p:nvSpPr>
          <p:cNvPr id="43" name="Rectangle 42">
            <a:extLst>
              <a:ext uri="{FF2B5EF4-FFF2-40B4-BE49-F238E27FC236}">
                <a16:creationId xmlns:a16="http://schemas.microsoft.com/office/drawing/2014/main" id="{31144F73-44EE-7740-93F0-B27027289676}"/>
              </a:ext>
            </a:extLst>
          </p:cNvPr>
          <p:cNvSpPr/>
          <p:nvPr/>
        </p:nvSpPr>
        <p:spPr>
          <a:xfrm>
            <a:off x="10175252" y="3896035"/>
            <a:ext cx="245533" cy="67734"/>
          </a:xfrm>
          <a:prstGeom prst="rect">
            <a:avLst/>
          </a:prstGeom>
          <a:solidFill>
            <a:srgbClr val="2525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495404F-8FA4-6345-89EB-E56EB35A798E}"/>
              </a:ext>
            </a:extLst>
          </p:cNvPr>
          <p:cNvSpPr txBox="1"/>
          <p:nvPr/>
        </p:nvSpPr>
        <p:spPr>
          <a:xfrm>
            <a:off x="10401109" y="3822952"/>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31</a:t>
            </a:r>
          </a:p>
        </p:txBody>
      </p:sp>
      <p:sp>
        <p:nvSpPr>
          <p:cNvPr id="45" name="TextBox 44">
            <a:extLst>
              <a:ext uri="{FF2B5EF4-FFF2-40B4-BE49-F238E27FC236}">
                <a16:creationId xmlns:a16="http://schemas.microsoft.com/office/drawing/2014/main" id="{132D28E1-4C2F-F440-A412-DE4253B12373}"/>
              </a:ext>
            </a:extLst>
          </p:cNvPr>
          <p:cNvSpPr txBox="1"/>
          <p:nvPr/>
        </p:nvSpPr>
        <p:spPr>
          <a:xfrm>
            <a:off x="10054432" y="4048212"/>
            <a:ext cx="518091" cy="400110"/>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Clade</a:t>
            </a:r>
          </a:p>
          <a:p>
            <a:endParaRPr lang="en-US" sz="100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F1AFF7AA-0652-8549-8A89-6F7B804DB0D9}"/>
              </a:ext>
            </a:extLst>
          </p:cNvPr>
          <p:cNvSpPr/>
          <p:nvPr/>
        </p:nvSpPr>
        <p:spPr>
          <a:xfrm>
            <a:off x="10185076" y="4284267"/>
            <a:ext cx="245533" cy="677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0783897-E4F4-9E44-821B-797451C50DA2}"/>
              </a:ext>
            </a:extLst>
          </p:cNvPr>
          <p:cNvSpPr txBox="1"/>
          <p:nvPr/>
        </p:nvSpPr>
        <p:spPr>
          <a:xfrm>
            <a:off x="10410933" y="4211184"/>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a:t>
            </a:r>
          </a:p>
        </p:txBody>
      </p:sp>
      <p:sp>
        <p:nvSpPr>
          <p:cNvPr id="48" name="Rectangle 47">
            <a:extLst>
              <a:ext uri="{FF2B5EF4-FFF2-40B4-BE49-F238E27FC236}">
                <a16:creationId xmlns:a16="http://schemas.microsoft.com/office/drawing/2014/main" id="{EC5395E7-5455-314B-B060-5A654573EC24}"/>
              </a:ext>
            </a:extLst>
          </p:cNvPr>
          <p:cNvSpPr/>
          <p:nvPr/>
        </p:nvSpPr>
        <p:spPr>
          <a:xfrm>
            <a:off x="10185076" y="4444194"/>
            <a:ext cx="245533" cy="67734"/>
          </a:xfrm>
          <a:prstGeom prst="rect">
            <a:avLst/>
          </a:prstGeom>
          <a:solidFill>
            <a:srgbClr val="13F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A6FC4E1-EB33-7A42-8D56-27C04A293201}"/>
              </a:ext>
            </a:extLst>
          </p:cNvPr>
          <p:cNvSpPr txBox="1"/>
          <p:nvPr/>
        </p:nvSpPr>
        <p:spPr>
          <a:xfrm>
            <a:off x="10410933" y="4371111"/>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a:t>
            </a:r>
          </a:p>
        </p:txBody>
      </p:sp>
      <p:sp>
        <p:nvSpPr>
          <p:cNvPr id="50" name="Rectangle 49">
            <a:extLst>
              <a:ext uri="{FF2B5EF4-FFF2-40B4-BE49-F238E27FC236}">
                <a16:creationId xmlns:a16="http://schemas.microsoft.com/office/drawing/2014/main" id="{7ED6A27E-E3AD-8440-AC3C-E66DAB8DAD74}"/>
              </a:ext>
            </a:extLst>
          </p:cNvPr>
          <p:cNvSpPr/>
          <p:nvPr/>
        </p:nvSpPr>
        <p:spPr>
          <a:xfrm>
            <a:off x="10185076" y="4597533"/>
            <a:ext cx="245533" cy="67734"/>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41D06B5A-0252-394C-8110-79079FCD805C}"/>
              </a:ext>
            </a:extLst>
          </p:cNvPr>
          <p:cNvSpPr txBox="1"/>
          <p:nvPr/>
        </p:nvSpPr>
        <p:spPr>
          <a:xfrm>
            <a:off x="10410933" y="4524450"/>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3</a:t>
            </a:r>
          </a:p>
        </p:txBody>
      </p:sp>
      <p:sp>
        <p:nvSpPr>
          <p:cNvPr id="52" name="Rectangle 51">
            <a:extLst>
              <a:ext uri="{FF2B5EF4-FFF2-40B4-BE49-F238E27FC236}">
                <a16:creationId xmlns:a16="http://schemas.microsoft.com/office/drawing/2014/main" id="{1AACF129-B01C-0847-87F4-F2165BF42762}"/>
              </a:ext>
            </a:extLst>
          </p:cNvPr>
          <p:cNvSpPr/>
          <p:nvPr/>
        </p:nvSpPr>
        <p:spPr>
          <a:xfrm>
            <a:off x="10190213" y="4738350"/>
            <a:ext cx="245533" cy="67734"/>
          </a:xfrm>
          <a:prstGeom prst="rect">
            <a:avLst/>
          </a:prstGeom>
          <a:solidFill>
            <a:srgbClr val="7F0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0A9840E-6E0F-054A-82A7-5BBB889C98C0}"/>
              </a:ext>
            </a:extLst>
          </p:cNvPr>
          <p:cNvSpPr txBox="1"/>
          <p:nvPr/>
        </p:nvSpPr>
        <p:spPr>
          <a:xfrm>
            <a:off x="10416070" y="4665267"/>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4</a:t>
            </a:r>
          </a:p>
        </p:txBody>
      </p:sp>
      <p:sp>
        <p:nvSpPr>
          <p:cNvPr id="54" name="Rectangle 53">
            <a:extLst>
              <a:ext uri="{FF2B5EF4-FFF2-40B4-BE49-F238E27FC236}">
                <a16:creationId xmlns:a16="http://schemas.microsoft.com/office/drawing/2014/main" id="{9304E646-592D-C94A-8ECE-50732AEB8E01}"/>
              </a:ext>
            </a:extLst>
          </p:cNvPr>
          <p:cNvSpPr/>
          <p:nvPr/>
        </p:nvSpPr>
        <p:spPr>
          <a:xfrm>
            <a:off x="10190213" y="4891689"/>
            <a:ext cx="245533" cy="67734"/>
          </a:xfrm>
          <a:prstGeom prst="rect">
            <a:avLst/>
          </a:prstGeom>
          <a:solidFill>
            <a:srgbClr val="82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F7CEBEBA-5C04-2C42-9995-7F6ABEA4C11D}"/>
              </a:ext>
            </a:extLst>
          </p:cNvPr>
          <p:cNvSpPr txBox="1"/>
          <p:nvPr/>
        </p:nvSpPr>
        <p:spPr>
          <a:xfrm>
            <a:off x="10416070" y="4818606"/>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5</a:t>
            </a:r>
          </a:p>
        </p:txBody>
      </p:sp>
      <p:pic>
        <p:nvPicPr>
          <p:cNvPr id="62" name="Picture 61">
            <a:extLst>
              <a:ext uri="{FF2B5EF4-FFF2-40B4-BE49-F238E27FC236}">
                <a16:creationId xmlns:a16="http://schemas.microsoft.com/office/drawing/2014/main" id="{ACAD9104-7BD2-8943-AEF1-6A35BC69532B}"/>
              </a:ext>
            </a:extLst>
          </p:cNvPr>
          <p:cNvPicPr>
            <a:picLocks noChangeAspect="1"/>
          </p:cNvPicPr>
          <p:nvPr/>
        </p:nvPicPr>
        <p:blipFill>
          <a:blip r:embed="rId4"/>
          <a:stretch>
            <a:fillRect/>
          </a:stretch>
        </p:blipFill>
        <p:spPr>
          <a:xfrm>
            <a:off x="11564112" y="1506328"/>
            <a:ext cx="4572000" cy="4572000"/>
          </a:xfrm>
          <a:prstGeom prst="rect">
            <a:avLst/>
          </a:prstGeom>
        </p:spPr>
      </p:pic>
      <p:pic>
        <p:nvPicPr>
          <p:cNvPr id="63" name="Picture 62">
            <a:extLst>
              <a:ext uri="{FF2B5EF4-FFF2-40B4-BE49-F238E27FC236}">
                <a16:creationId xmlns:a16="http://schemas.microsoft.com/office/drawing/2014/main" id="{3C7DCFB1-36B2-EB4C-BD3B-E1A3951E51CE}"/>
              </a:ext>
            </a:extLst>
          </p:cNvPr>
          <p:cNvPicPr>
            <a:picLocks noChangeAspect="1"/>
          </p:cNvPicPr>
          <p:nvPr/>
        </p:nvPicPr>
        <p:blipFill rotWithShape="1">
          <a:blip r:embed="rId3"/>
          <a:srcRect l="1701" t="2366" r="79913" b="88271"/>
          <a:stretch/>
        </p:blipFill>
        <p:spPr>
          <a:xfrm>
            <a:off x="10401108" y="1178358"/>
            <a:ext cx="910103" cy="463483"/>
          </a:xfrm>
          <a:prstGeom prst="rect">
            <a:avLst/>
          </a:prstGeom>
        </p:spPr>
      </p:pic>
      <p:pic>
        <p:nvPicPr>
          <p:cNvPr id="64" name="Picture 63">
            <a:extLst>
              <a:ext uri="{FF2B5EF4-FFF2-40B4-BE49-F238E27FC236}">
                <a16:creationId xmlns:a16="http://schemas.microsoft.com/office/drawing/2014/main" id="{FA212745-6772-B04C-89A3-AFFAE11C7700}"/>
              </a:ext>
            </a:extLst>
          </p:cNvPr>
          <p:cNvPicPr>
            <a:picLocks noChangeAspect="1"/>
          </p:cNvPicPr>
          <p:nvPr/>
        </p:nvPicPr>
        <p:blipFill>
          <a:blip r:embed="rId5"/>
          <a:stretch>
            <a:fillRect/>
          </a:stretch>
        </p:blipFill>
        <p:spPr>
          <a:xfrm>
            <a:off x="7269692" y="1506328"/>
            <a:ext cx="674454" cy="2581893"/>
          </a:xfrm>
          <a:prstGeom prst="rect">
            <a:avLst/>
          </a:prstGeom>
        </p:spPr>
      </p:pic>
      <p:sp>
        <p:nvSpPr>
          <p:cNvPr id="56" name="TextBox 55">
            <a:extLst>
              <a:ext uri="{FF2B5EF4-FFF2-40B4-BE49-F238E27FC236}">
                <a16:creationId xmlns:a16="http://schemas.microsoft.com/office/drawing/2014/main" id="{6DB4F7D5-E60E-E74A-81E2-87750F1D8CE2}"/>
              </a:ext>
            </a:extLst>
          </p:cNvPr>
          <p:cNvSpPr txBox="1"/>
          <p:nvPr/>
        </p:nvSpPr>
        <p:spPr>
          <a:xfrm>
            <a:off x="648784" y="2077882"/>
            <a:ext cx="777777"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Temp (°C)</a:t>
            </a:r>
          </a:p>
        </p:txBody>
      </p:sp>
      <p:sp>
        <p:nvSpPr>
          <p:cNvPr id="57" name="Rectangle 56">
            <a:extLst>
              <a:ext uri="{FF2B5EF4-FFF2-40B4-BE49-F238E27FC236}">
                <a16:creationId xmlns:a16="http://schemas.microsoft.com/office/drawing/2014/main" id="{9D2B1674-F1A6-EF43-8F56-0EA66440A60C}"/>
              </a:ext>
            </a:extLst>
          </p:cNvPr>
          <p:cNvSpPr/>
          <p:nvPr/>
        </p:nvSpPr>
        <p:spPr>
          <a:xfrm>
            <a:off x="769386" y="2348815"/>
            <a:ext cx="245533" cy="67734"/>
          </a:xfrm>
          <a:prstGeom prst="rect">
            <a:avLst/>
          </a:prstGeom>
          <a:solidFill>
            <a:srgbClr val="A5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4A64F2-9AFD-0141-BE83-812F1CA46D60}"/>
              </a:ext>
            </a:extLst>
          </p:cNvPr>
          <p:cNvSpPr txBox="1"/>
          <p:nvPr/>
        </p:nvSpPr>
        <p:spPr>
          <a:xfrm>
            <a:off x="1009993" y="2275732"/>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16</a:t>
            </a:r>
          </a:p>
        </p:txBody>
      </p:sp>
      <p:sp>
        <p:nvSpPr>
          <p:cNvPr id="59" name="Rectangle 58">
            <a:extLst>
              <a:ext uri="{FF2B5EF4-FFF2-40B4-BE49-F238E27FC236}">
                <a16:creationId xmlns:a16="http://schemas.microsoft.com/office/drawing/2014/main" id="{10651B43-E87A-F143-96F7-6B3A8F6AE8F9}"/>
              </a:ext>
            </a:extLst>
          </p:cNvPr>
          <p:cNvSpPr/>
          <p:nvPr/>
        </p:nvSpPr>
        <p:spPr>
          <a:xfrm>
            <a:off x="769386" y="2508742"/>
            <a:ext cx="245533" cy="67734"/>
          </a:xfrm>
          <a:prstGeom prst="rect">
            <a:avLst/>
          </a:prstGeom>
          <a:solidFill>
            <a:srgbClr val="07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9A3F19B-5536-7D4E-B68F-A901834E3B1E}"/>
              </a:ext>
            </a:extLst>
          </p:cNvPr>
          <p:cNvSpPr txBox="1"/>
          <p:nvPr/>
        </p:nvSpPr>
        <p:spPr>
          <a:xfrm>
            <a:off x="1009993" y="2435659"/>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23</a:t>
            </a:r>
          </a:p>
        </p:txBody>
      </p:sp>
      <p:sp>
        <p:nvSpPr>
          <p:cNvPr id="61" name="Rectangle 60">
            <a:extLst>
              <a:ext uri="{FF2B5EF4-FFF2-40B4-BE49-F238E27FC236}">
                <a16:creationId xmlns:a16="http://schemas.microsoft.com/office/drawing/2014/main" id="{8AF61D33-C440-F043-AAD8-BF337B4556D8}"/>
              </a:ext>
            </a:extLst>
          </p:cNvPr>
          <p:cNvSpPr/>
          <p:nvPr/>
        </p:nvSpPr>
        <p:spPr>
          <a:xfrm>
            <a:off x="769386" y="2662081"/>
            <a:ext cx="245533" cy="67734"/>
          </a:xfrm>
          <a:prstGeom prst="rect">
            <a:avLst/>
          </a:prstGeom>
          <a:solidFill>
            <a:srgbClr val="ED0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33BF289-F003-E04A-BD6D-2BF79DCBE0E7}"/>
              </a:ext>
            </a:extLst>
          </p:cNvPr>
          <p:cNvSpPr txBox="1"/>
          <p:nvPr/>
        </p:nvSpPr>
        <p:spPr>
          <a:xfrm>
            <a:off x="1009993" y="2588998"/>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29</a:t>
            </a:r>
          </a:p>
        </p:txBody>
      </p:sp>
      <p:sp>
        <p:nvSpPr>
          <p:cNvPr id="66" name="TextBox 65">
            <a:extLst>
              <a:ext uri="{FF2B5EF4-FFF2-40B4-BE49-F238E27FC236}">
                <a16:creationId xmlns:a16="http://schemas.microsoft.com/office/drawing/2014/main" id="{6FDE1D6B-BC08-7E49-9D87-F261B6955A74}"/>
              </a:ext>
            </a:extLst>
          </p:cNvPr>
          <p:cNvSpPr txBox="1"/>
          <p:nvPr/>
        </p:nvSpPr>
        <p:spPr>
          <a:xfrm>
            <a:off x="647062" y="2815420"/>
            <a:ext cx="768159"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Time (dpf)</a:t>
            </a:r>
          </a:p>
        </p:txBody>
      </p:sp>
      <p:sp>
        <p:nvSpPr>
          <p:cNvPr id="67" name="Rectangle 66">
            <a:extLst>
              <a:ext uri="{FF2B5EF4-FFF2-40B4-BE49-F238E27FC236}">
                <a16:creationId xmlns:a16="http://schemas.microsoft.com/office/drawing/2014/main" id="{EE1F9BA3-1D58-E944-80C6-6DEE96D7F20B}"/>
              </a:ext>
            </a:extLst>
          </p:cNvPr>
          <p:cNvSpPr/>
          <p:nvPr/>
        </p:nvSpPr>
        <p:spPr>
          <a:xfrm>
            <a:off x="769386" y="3086353"/>
            <a:ext cx="245533" cy="677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2686469-A682-1E4D-BA42-864C6BC7DF34}"/>
              </a:ext>
            </a:extLst>
          </p:cNvPr>
          <p:cNvSpPr txBox="1"/>
          <p:nvPr/>
        </p:nvSpPr>
        <p:spPr>
          <a:xfrm>
            <a:off x="980493" y="3013270"/>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19</a:t>
            </a:r>
          </a:p>
        </p:txBody>
      </p:sp>
      <p:sp>
        <p:nvSpPr>
          <p:cNvPr id="69" name="Rectangle 68">
            <a:extLst>
              <a:ext uri="{FF2B5EF4-FFF2-40B4-BE49-F238E27FC236}">
                <a16:creationId xmlns:a16="http://schemas.microsoft.com/office/drawing/2014/main" id="{569A9139-CF05-5748-B1EF-0A78BD18267D}"/>
              </a:ext>
            </a:extLst>
          </p:cNvPr>
          <p:cNvSpPr/>
          <p:nvPr/>
        </p:nvSpPr>
        <p:spPr>
          <a:xfrm>
            <a:off x="769386" y="3246280"/>
            <a:ext cx="245533" cy="67734"/>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F02CF3CD-B0CA-5D49-B8AA-05426EDA245A}"/>
              </a:ext>
            </a:extLst>
          </p:cNvPr>
          <p:cNvSpPr txBox="1"/>
          <p:nvPr/>
        </p:nvSpPr>
        <p:spPr>
          <a:xfrm>
            <a:off x="980493" y="3173197"/>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21</a:t>
            </a:r>
          </a:p>
        </p:txBody>
      </p:sp>
      <p:sp>
        <p:nvSpPr>
          <p:cNvPr id="71" name="Rectangle 70">
            <a:extLst>
              <a:ext uri="{FF2B5EF4-FFF2-40B4-BE49-F238E27FC236}">
                <a16:creationId xmlns:a16="http://schemas.microsoft.com/office/drawing/2014/main" id="{AD3471A0-76DE-C14D-A6D7-042015320034}"/>
              </a:ext>
            </a:extLst>
          </p:cNvPr>
          <p:cNvSpPr/>
          <p:nvPr/>
        </p:nvSpPr>
        <p:spPr>
          <a:xfrm>
            <a:off x="769386" y="3399619"/>
            <a:ext cx="245533" cy="67734"/>
          </a:xfrm>
          <a:prstGeom prst="rect">
            <a:avLst/>
          </a:prstGeom>
          <a:solidFill>
            <a:srgbClr val="BDBD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A0709C5F-668A-4749-BBBB-4C7C047A22ED}"/>
              </a:ext>
            </a:extLst>
          </p:cNvPr>
          <p:cNvSpPr txBox="1"/>
          <p:nvPr/>
        </p:nvSpPr>
        <p:spPr>
          <a:xfrm>
            <a:off x="980493" y="3326536"/>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23</a:t>
            </a:r>
          </a:p>
        </p:txBody>
      </p:sp>
      <p:sp>
        <p:nvSpPr>
          <p:cNvPr id="73" name="Rectangle 72">
            <a:extLst>
              <a:ext uri="{FF2B5EF4-FFF2-40B4-BE49-F238E27FC236}">
                <a16:creationId xmlns:a16="http://schemas.microsoft.com/office/drawing/2014/main" id="{5F56FBDB-F978-4F45-8306-3BFCA054C7BF}"/>
              </a:ext>
            </a:extLst>
          </p:cNvPr>
          <p:cNvSpPr/>
          <p:nvPr/>
        </p:nvSpPr>
        <p:spPr>
          <a:xfrm>
            <a:off x="769386" y="3540436"/>
            <a:ext cx="245533" cy="67734"/>
          </a:xfrm>
          <a:prstGeom prst="rect">
            <a:avLst/>
          </a:prstGeom>
          <a:solidFill>
            <a:srgbClr val="96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8400EA92-0F6D-FF43-8566-D2EEF76D213B}"/>
              </a:ext>
            </a:extLst>
          </p:cNvPr>
          <p:cNvSpPr txBox="1"/>
          <p:nvPr/>
        </p:nvSpPr>
        <p:spPr>
          <a:xfrm>
            <a:off x="980960" y="3467353"/>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25</a:t>
            </a:r>
          </a:p>
        </p:txBody>
      </p:sp>
      <p:sp>
        <p:nvSpPr>
          <p:cNvPr id="75" name="Rectangle 74">
            <a:extLst>
              <a:ext uri="{FF2B5EF4-FFF2-40B4-BE49-F238E27FC236}">
                <a16:creationId xmlns:a16="http://schemas.microsoft.com/office/drawing/2014/main" id="{2A827F18-01B4-A243-992F-F57F59FB8213}"/>
              </a:ext>
            </a:extLst>
          </p:cNvPr>
          <p:cNvSpPr/>
          <p:nvPr/>
        </p:nvSpPr>
        <p:spPr>
          <a:xfrm>
            <a:off x="769386" y="3700363"/>
            <a:ext cx="245533" cy="67734"/>
          </a:xfrm>
          <a:prstGeom prst="rect">
            <a:avLst/>
          </a:prstGeom>
          <a:solidFill>
            <a:srgbClr val="7373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BDBC1E88-4527-0845-8F54-B65F0A0E14E5}"/>
              </a:ext>
            </a:extLst>
          </p:cNvPr>
          <p:cNvSpPr txBox="1"/>
          <p:nvPr/>
        </p:nvSpPr>
        <p:spPr>
          <a:xfrm>
            <a:off x="980960" y="3627280"/>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27</a:t>
            </a:r>
          </a:p>
        </p:txBody>
      </p:sp>
      <p:sp>
        <p:nvSpPr>
          <p:cNvPr id="77" name="Rectangle 76">
            <a:extLst>
              <a:ext uri="{FF2B5EF4-FFF2-40B4-BE49-F238E27FC236}">
                <a16:creationId xmlns:a16="http://schemas.microsoft.com/office/drawing/2014/main" id="{05704290-5206-4A4D-B150-5E3E16F8F2F3}"/>
              </a:ext>
            </a:extLst>
          </p:cNvPr>
          <p:cNvSpPr/>
          <p:nvPr/>
        </p:nvSpPr>
        <p:spPr>
          <a:xfrm>
            <a:off x="769386" y="3853702"/>
            <a:ext cx="245533" cy="67734"/>
          </a:xfrm>
          <a:prstGeom prst="rect">
            <a:avLst/>
          </a:prstGeom>
          <a:solidFill>
            <a:srgbClr val="5252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61A7BE5-E382-1944-B5CC-72CDA19EF03D}"/>
              </a:ext>
            </a:extLst>
          </p:cNvPr>
          <p:cNvSpPr txBox="1"/>
          <p:nvPr/>
        </p:nvSpPr>
        <p:spPr>
          <a:xfrm>
            <a:off x="980960" y="3780619"/>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29</a:t>
            </a:r>
          </a:p>
        </p:txBody>
      </p:sp>
      <p:sp>
        <p:nvSpPr>
          <p:cNvPr id="79" name="Rectangle 78">
            <a:extLst>
              <a:ext uri="{FF2B5EF4-FFF2-40B4-BE49-F238E27FC236}">
                <a16:creationId xmlns:a16="http://schemas.microsoft.com/office/drawing/2014/main" id="{797FA673-B06A-0749-8213-8A261D67D16A}"/>
              </a:ext>
            </a:extLst>
          </p:cNvPr>
          <p:cNvSpPr/>
          <p:nvPr/>
        </p:nvSpPr>
        <p:spPr>
          <a:xfrm>
            <a:off x="769386" y="3999742"/>
            <a:ext cx="245533" cy="67734"/>
          </a:xfrm>
          <a:prstGeom prst="rect">
            <a:avLst/>
          </a:prstGeom>
          <a:solidFill>
            <a:srgbClr val="2525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69A653D-BDFE-9348-BF53-4ACB5E04CDA9}"/>
              </a:ext>
            </a:extLst>
          </p:cNvPr>
          <p:cNvSpPr txBox="1"/>
          <p:nvPr/>
        </p:nvSpPr>
        <p:spPr>
          <a:xfrm>
            <a:off x="980493" y="3926659"/>
            <a:ext cx="31290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31</a:t>
            </a:r>
          </a:p>
        </p:txBody>
      </p:sp>
      <p:sp>
        <p:nvSpPr>
          <p:cNvPr id="81" name="TextBox 80">
            <a:extLst>
              <a:ext uri="{FF2B5EF4-FFF2-40B4-BE49-F238E27FC236}">
                <a16:creationId xmlns:a16="http://schemas.microsoft.com/office/drawing/2014/main" id="{19B95EB1-1CBC-7448-9797-AA4F79BD399F}"/>
              </a:ext>
            </a:extLst>
          </p:cNvPr>
          <p:cNvSpPr txBox="1"/>
          <p:nvPr/>
        </p:nvSpPr>
        <p:spPr>
          <a:xfrm>
            <a:off x="641824" y="4158685"/>
            <a:ext cx="518091"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Clade</a:t>
            </a:r>
          </a:p>
        </p:txBody>
      </p:sp>
      <p:sp>
        <p:nvSpPr>
          <p:cNvPr id="82" name="Rectangle 81">
            <a:extLst>
              <a:ext uri="{FF2B5EF4-FFF2-40B4-BE49-F238E27FC236}">
                <a16:creationId xmlns:a16="http://schemas.microsoft.com/office/drawing/2014/main" id="{56E8CD2E-4057-4846-BB9B-3B6C6CAE8C8C}"/>
              </a:ext>
            </a:extLst>
          </p:cNvPr>
          <p:cNvSpPr/>
          <p:nvPr/>
        </p:nvSpPr>
        <p:spPr>
          <a:xfrm>
            <a:off x="769386" y="4387974"/>
            <a:ext cx="245533" cy="677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7287CB3A-D4C8-5E47-969C-FA1261791E7E}"/>
              </a:ext>
            </a:extLst>
          </p:cNvPr>
          <p:cNvSpPr txBox="1"/>
          <p:nvPr/>
        </p:nvSpPr>
        <p:spPr>
          <a:xfrm>
            <a:off x="990317" y="4314891"/>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a:t>
            </a:r>
          </a:p>
        </p:txBody>
      </p:sp>
      <p:sp>
        <p:nvSpPr>
          <p:cNvPr id="90" name="Rectangle 89">
            <a:extLst>
              <a:ext uri="{FF2B5EF4-FFF2-40B4-BE49-F238E27FC236}">
                <a16:creationId xmlns:a16="http://schemas.microsoft.com/office/drawing/2014/main" id="{242A73A9-2B76-304B-A731-1BB26022B99C}"/>
              </a:ext>
            </a:extLst>
          </p:cNvPr>
          <p:cNvSpPr/>
          <p:nvPr/>
        </p:nvSpPr>
        <p:spPr>
          <a:xfrm>
            <a:off x="769386" y="4506659"/>
            <a:ext cx="245533" cy="67734"/>
          </a:xfrm>
          <a:prstGeom prst="rect">
            <a:avLst/>
          </a:prstGeom>
          <a:solidFill>
            <a:srgbClr val="82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501962FE-B8F5-F14E-86B9-39AF120D2DAF}"/>
              </a:ext>
            </a:extLst>
          </p:cNvPr>
          <p:cNvSpPr txBox="1"/>
          <p:nvPr/>
        </p:nvSpPr>
        <p:spPr>
          <a:xfrm>
            <a:off x="995454" y="4433576"/>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905283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77835FB-4632-5F47-B6BF-5597BB52E5FA}"/>
              </a:ext>
            </a:extLst>
          </p:cNvPr>
          <p:cNvPicPr>
            <a:picLocks noChangeAspect="1"/>
          </p:cNvPicPr>
          <p:nvPr/>
        </p:nvPicPr>
        <p:blipFill rotWithShape="1">
          <a:blip r:embed="rId2"/>
          <a:srcRect l="26900" t="9554" r="24319" b="10072"/>
          <a:stretch/>
        </p:blipFill>
        <p:spPr>
          <a:xfrm>
            <a:off x="814236" y="2753121"/>
            <a:ext cx="2465312" cy="1879048"/>
          </a:xfrm>
          <a:prstGeom prst="rect">
            <a:avLst/>
          </a:prstGeom>
        </p:spPr>
      </p:pic>
      <p:pic>
        <p:nvPicPr>
          <p:cNvPr id="5" name="Picture 4">
            <a:extLst>
              <a:ext uri="{FF2B5EF4-FFF2-40B4-BE49-F238E27FC236}">
                <a16:creationId xmlns:a16="http://schemas.microsoft.com/office/drawing/2014/main" id="{5268C26F-E088-9644-875D-1F35A67FBA65}"/>
              </a:ext>
            </a:extLst>
          </p:cNvPr>
          <p:cNvPicPr>
            <a:picLocks noChangeAspect="1"/>
          </p:cNvPicPr>
          <p:nvPr/>
        </p:nvPicPr>
        <p:blipFill rotWithShape="1">
          <a:blip r:embed="rId3"/>
          <a:srcRect l="23390" r="26780"/>
          <a:stretch/>
        </p:blipFill>
        <p:spPr>
          <a:xfrm>
            <a:off x="925378" y="647953"/>
            <a:ext cx="1727538" cy="1603757"/>
          </a:xfrm>
          <a:prstGeom prst="rect">
            <a:avLst/>
          </a:prstGeom>
        </p:spPr>
      </p:pic>
      <p:sp>
        <p:nvSpPr>
          <p:cNvPr id="6" name="TextBox 5">
            <a:extLst>
              <a:ext uri="{FF2B5EF4-FFF2-40B4-BE49-F238E27FC236}">
                <a16:creationId xmlns:a16="http://schemas.microsoft.com/office/drawing/2014/main" id="{8631D28E-E203-6845-A888-B9D8794655B1}"/>
              </a:ext>
            </a:extLst>
          </p:cNvPr>
          <p:cNvSpPr txBox="1"/>
          <p:nvPr/>
        </p:nvSpPr>
        <p:spPr>
          <a:xfrm>
            <a:off x="601249" y="278621"/>
            <a:ext cx="324128" cy="369332"/>
          </a:xfrm>
          <a:prstGeom prst="rect">
            <a:avLst/>
          </a:prstGeom>
          <a:noFill/>
        </p:spPr>
        <p:txBody>
          <a:bodyPr wrap="none" rtlCol="0">
            <a:spAutoFit/>
          </a:bodyPr>
          <a:lstStyle/>
          <a:p>
            <a:r>
              <a:rPr lang="en-US" b="1" dirty="0"/>
              <a:t>A</a:t>
            </a:r>
          </a:p>
        </p:txBody>
      </p:sp>
      <p:pic>
        <p:nvPicPr>
          <p:cNvPr id="8" name="Picture 7">
            <a:extLst>
              <a:ext uri="{FF2B5EF4-FFF2-40B4-BE49-F238E27FC236}">
                <a16:creationId xmlns:a16="http://schemas.microsoft.com/office/drawing/2014/main" id="{CD30F76D-1523-BE4F-8D0C-5EF2EA481F8B}"/>
              </a:ext>
            </a:extLst>
          </p:cNvPr>
          <p:cNvPicPr>
            <a:picLocks noChangeAspect="1"/>
          </p:cNvPicPr>
          <p:nvPr/>
        </p:nvPicPr>
        <p:blipFill rotWithShape="1">
          <a:blip r:embed="rId4"/>
          <a:srcRect l="14237" t="2713" r="41780" b="3629"/>
          <a:stretch/>
        </p:blipFill>
        <p:spPr>
          <a:xfrm>
            <a:off x="2965038" y="278621"/>
            <a:ext cx="2302871" cy="2268483"/>
          </a:xfrm>
          <a:prstGeom prst="rect">
            <a:avLst/>
          </a:prstGeom>
        </p:spPr>
      </p:pic>
      <p:sp>
        <p:nvSpPr>
          <p:cNvPr id="9" name="TextBox 8">
            <a:extLst>
              <a:ext uri="{FF2B5EF4-FFF2-40B4-BE49-F238E27FC236}">
                <a16:creationId xmlns:a16="http://schemas.microsoft.com/office/drawing/2014/main" id="{6DDC281C-702A-7D41-9EF5-54EA60FD3ADA}"/>
              </a:ext>
            </a:extLst>
          </p:cNvPr>
          <p:cNvSpPr txBox="1"/>
          <p:nvPr/>
        </p:nvSpPr>
        <p:spPr>
          <a:xfrm>
            <a:off x="2965038" y="278621"/>
            <a:ext cx="314510" cy="369332"/>
          </a:xfrm>
          <a:prstGeom prst="rect">
            <a:avLst/>
          </a:prstGeom>
          <a:noFill/>
        </p:spPr>
        <p:txBody>
          <a:bodyPr wrap="none" rtlCol="0">
            <a:spAutoFit/>
          </a:bodyPr>
          <a:lstStyle/>
          <a:p>
            <a:r>
              <a:rPr lang="en-US" b="1" dirty="0"/>
              <a:t>B</a:t>
            </a:r>
          </a:p>
        </p:txBody>
      </p:sp>
      <p:pic>
        <p:nvPicPr>
          <p:cNvPr id="13" name="Picture 12">
            <a:extLst>
              <a:ext uri="{FF2B5EF4-FFF2-40B4-BE49-F238E27FC236}">
                <a16:creationId xmlns:a16="http://schemas.microsoft.com/office/drawing/2014/main" id="{87D0C09D-EF6E-7644-95BD-9E7B575442DD}"/>
              </a:ext>
            </a:extLst>
          </p:cNvPr>
          <p:cNvPicPr>
            <a:picLocks noChangeAspect="1"/>
          </p:cNvPicPr>
          <p:nvPr/>
        </p:nvPicPr>
        <p:blipFill rotWithShape="1">
          <a:blip r:embed="rId5"/>
          <a:srcRect l="25535" t="4643" r="28662" b="22593"/>
          <a:stretch/>
        </p:blipFill>
        <p:spPr>
          <a:xfrm>
            <a:off x="5758041" y="528514"/>
            <a:ext cx="2406739" cy="1768695"/>
          </a:xfrm>
          <a:prstGeom prst="rect">
            <a:avLst/>
          </a:prstGeom>
        </p:spPr>
      </p:pic>
      <p:sp>
        <p:nvSpPr>
          <p:cNvPr id="14" name="TextBox 13">
            <a:extLst>
              <a:ext uri="{FF2B5EF4-FFF2-40B4-BE49-F238E27FC236}">
                <a16:creationId xmlns:a16="http://schemas.microsoft.com/office/drawing/2014/main" id="{17D002F8-0B2B-A540-9E39-36408B61358E}"/>
              </a:ext>
            </a:extLst>
          </p:cNvPr>
          <p:cNvSpPr txBox="1"/>
          <p:nvPr/>
        </p:nvSpPr>
        <p:spPr>
          <a:xfrm>
            <a:off x="5604794" y="278621"/>
            <a:ext cx="306494" cy="369332"/>
          </a:xfrm>
          <a:prstGeom prst="rect">
            <a:avLst/>
          </a:prstGeom>
          <a:noFill/>
        </p:spPr>
        <p:txBody>
          <a:bodyPr wrap="none" rtlCol="0">
            <a:spAutoFit/>
          </a:bodyPr>
          <a:lstStyle/>
          <a:p>
            <a:r>
              <a:rPr lang="en-US" b="1" dirty="0"/>
              <a:t>C</a:t>
            </a:r>
          </a:p>
        </p:txBody>
      </p:sp>
      <p:sp>
        <p:nvSpPr>
          <p:cNvPr id="15" name="TextBox 14">
            <a:extLst>
              <a:ext uri="{FF2B5EF4-FFF2-40B4-BE49-F238E27FC236}">
                <a16:creationId xmlns:a16="http://schemas.microsoft.com/office/drawing/2014/main" id="{0C3CBB23-9EAA-204D-BCC6-7DBDF0574087}"/>
              </a:ext>
            </a:extLst>
          </p:cNvPr>
          <p:cNvSpPr txBox="1"/>
          <p:nvPr/>
        </p:nvSpPr>
        <p:spPr>
          <a:xfrm>
            <a:off x="660652" y="2648900"/>
            <a:ext cx="330540" cy="369332"/>
          </a:xfrm>
          <a:prstGeom prst="rect">
            <a:avLst/>
          </a:prstGeom>
          <a:noFill/>
        </p:spPr>
        <p:txBody>
          <a:bodyPr wrap="none" rtlCol="0">
            <a:spAutoFit/>
          </a:bodyPr>
          <a:lstStyle/>
          <a:p>
            <a:r>
              <a:rPr lang="en-US" b="1" dirty="0"/>
              <a:t>D</a:t>
            </a:r>
          </a:p>
        </p:txBody>
      </p:sp>
      <p:sp>
        <p:nvSpPr>
          <p:cNvPr id="19" name="TextBox 18">
            <a:extLst>
              <a:ext uri="{FF2B5EF4-FFF2-40B4-BE49-F238E27FC236}">
                <a16:creationId xmlns:a16="http://schemas.microsoft.com/office/drawing/2014/main" id="{2B5CD4AA-80B1-3548-9DD3-EC4BE6BC94B0}"/>
              </a:ext>
            </a:extLst>
          </p:cNvPr>
          <p:cNvSpPr txBox="1"/>
          <p:nvPr/>
        </p:nvSpPr>
        <p:spPr>
          <a:xfrm>
            <a:off x="3577761" y="2648900"/>
            <a:ext cx="296876" cy="369332"/>
          </a:xfrm>
          <a:prstGeom prst="rect">
            <a:avLst/>
          </a:prstGeom>
          <a:noFill/>
        </p:spPr>
        <p:txBody>
          <a:bodyPr wrap="none" rtlCol="0">
            <a:spAutoFit/>
          </a:bodyPr>
          <a:lstStyle/>
          <a:p>
            <a:r>
              <a:rPr lang="en-US" b="1" dirty="0"/>
              <a:t>E</a:t>
            </a:r>
          </a:p>
        </p:txBody>
      </p:sp>
      <p:pic>
        <p:nvPicPr>
          <p:cNvPr id="21" name="Picture 20">
            <a:extLst>
              <a:ext uri="{FF2B5EF4-FFF2-40B4-BE49-F238E27FC236}">
                <a16:creationId xmlns:a16="http://schemas.microsoft.com/office/drawing/2014/main" id="{4CCAF456-8E7C-644D-99E9-08EB929ECE69}"/>
              </a:ext>
            </a:extLst>
          </p:cNvPr>
          <p:cNvPicPr>
            <a:picLocks noChangeAspect="1"/>
          </p:cNvPicPr>
          <p:nvPr/>
        </p:nvPicPr>
        <p:blipFill rotWithShape="1">
          <a:blip r:embed="rId6"/>
          <a:srcRect l="5938" t="11606" r="34409" b="-1427"/>
          <a:stretch/>
        </p:blipFill>
        <p:spPr>
          <a:xfrm>
            <a:off x="3945547" y="2753121"/>
            <a:ext cx="2920396" cy="2034195"/>
          </a:xfrm>
          <a:prstGeom prst="rect">
            <a:avLst/>
          </a:prstGeom>
        </p:spPr>
      </p:pic>
    </p:spTree>
    <p:extLst>
      <p:ext uri="{BB962C8B-B14F-4D97-AF65-F5344CB8AC3E}">
        <p14:creationId xmlns:p14="http://schemas.microsoft.com/office/powerpoint/2010/main" val="906636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95EBFAC5-2F6B-374B-B0D4-23429C4DEAD5}"/>
              </a:ext>
            </a:extLst>
          </p:cNvPr>
          <p:cNvPicPr>
            <a:picLocks noChangeAspect="1"/>
          </p:cNvPicPr>
          <p:nvPr/>
        </p:nvPicPr>
        <p:blipFill>
          <a:blip r:embed="rId2"/>
          <a:stretch>
            <a:fillRect/>
          </a:stretch>
        </p:blipFill>
        <p:spPr>
          <a:xfrm>
            <a:off x="809468" y="3197751"/>
            <a:ext cx="3202113" cy="3509320"/>
          </a:xfrm>
          <a:prstGeom prst="rect">
            <a:avLst/>
          </a:prstGeom>
        </p:spPr>
      </p:pic>
      <p:sp>
        <p:nvSpPr>
          <p:cNvPr id="12" name="TextBox 11">
            <a:extLst>
              <a:ext uri="{FF2B5EF4-FFF2-40B4-BE49-F238E27FC236}">
                <a16:creationId xmlns:a16="http://schemas.microsoft.com/office/drawing/2014/main" id="{8A3D933F-41DD-B74B-893D-D9DACD0FBE8A}"/>
              </a:ext>
            </a:extLst>
          </p:cNvPr>
          <p:cNvSpPr txBox="1"/>
          <p:nvPr/>
        </p:nvSpPr>
        <p:spPr>
          <a:xfrm>
            <a:off x="708097" y="438723"/>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a:t>
            </a:r>
          </a:p>
        </p:txBody>
      </p:sp>
      <p:pic>
        <p:nvPicPr>
          <p:cNvPr id="24" name="Picture 23">
            <a:extLst>
              <a:ext uri="{FF2B5EF4-FFF2-40B4-BE49-F238E27FC236}">
                <a16:creationId xmlns:a16="http://schemas.microsoft.com/office/drawing/2014/main" id="{2D9AC154-C3B8-0B45-B935-DA7A4D8FA633}"/>
              </a:ext>
            </a:extLst>
          </p:cNvPr>
          <p:cNvPicPr>
            <a:picLocks noChangeAspect="1"/>
          </p:cNvPicPr>
          <p:nvPr/>
        </p:nvPicPr>
        <p:blipFill>
          <a:blip r:embed="rId3"/>
          <a:stretch>
            <a:fillRect/>
          </a:stretch>
        </p:blipFill>
        <p:spPr>
          <a:xfrm>
            <a:off x="1025981" y="747623"/>
            <a:ext cx="2812592" cy="2250073"/>
          </a:xfrm>
          <a:prstGeom prst="rect">
            <a:avLst/>
          </a:prstGeom>
        </p:spPr>
      </p:pic>
      <p:grpSp>
        <p:nvGrpSpPr>
          <p:cNvPr id="25" name="Group 24">
            <a:extLst>
              <a:ext uri="{FF2B5EF4-FFF2-40B4-BE49-F238E27FC236}">
                <a16:creationId xmlns:a16="http://schemas.microsoft.com/office/drawing/2014/main" id="{DB2A8617-C524-6342-B261-F72EDE22DF79}"/>
              </a:ext>
            </a:extLst>
          </p:cNvPr>
          <p:cNvGrpSpPr/>
          <p:nvPr/>
        </p:nvGrpSpPr>
        <p:grpSpPr>
          <a:xfrm>
            <a:off x="3559084" y="1393698"/>
            <a:ext cx="778112" cy="957922"/>
            <a:chOff x="3546967" y="5510462"/>
            <a:chExt cx="778112" cy="957922"/>
          </a:xfrm>
        </p:grpSpPr>
        <p:pic>
          <p:nvPicPr>
            <p:cNvPr id="26" name="Picture 25">
              <a:extLst>
                <a:ext uri="{FF2B5EF4-FFF2-40B4-BE49-F238E27FC236}">
                  <a16:creationId xmlns:a16="http://schemas.microsoft.com/office/drawing/2014/main" id="{D14CA1E2-7F12-9F4D-8FA3-274962C2BDE6}"/>
                </a:ext>
              </a:extLst>
            </p:cNvPr>
            <p:cNvPicPr>
              <a:picLocks noChangeAspect="1"/>
            </p:cNvPicPr>
            <p:nvPr/>
          </p:nvPicPr>
          <p:blipFill rotWithShape="1">
            <a:blip r:embed="rId4"/>
            <a:srcRect l="91122" t="45201" r="-2444" b="32733"/>
            <a:stretch/>
          </p:blipFill>
          <p:spPr>
            <a:xfrm>
              <a:off x="3547302" y="5710517"/>
              <a:ext cx="777777" cy="757867"/>
            </a:xfrm>
            <a:prstGeom prst="rect">
              <a:avLst/>
            </a:prstGeom>
          </p:spPr>
        </p:pic>
        <p:sp>
          <p:nvSpPr>
            <p:cNvPr id="27" name="TextBox 26">
              <a:extLst>
                <a:ext uri="{FF2B5EF4-FFF2-40B4-BE49-F238E27FC236}">
                  <a16:creationId xmlns:a16="http://schemas.microsoft.com/office/drawing/2014/main" id="{AD7F81B8-6AA0-5C47-B1C3-E6E21380B10E}"/>
                </a:ext>
              </a:extLst>
            </p:cNvPr>
            <p:cNvSpPr txBox="1"/>
            <p:nvPr/>
          </p:nvSpPr>
          <p:spPr>
            <a:xfrm>
              <a:off x="3546967" y="5510462"/>
              <a:ext cx="777777" cy="400110"/>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Temp (°C)</a:t>
              </a:r>
            </a:p>
            <a:p>
              <a:endParaRPr lang="en-US" sz="10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847338E6-8677-5F45-A79A-FE630179E949}"/>
              </a:ext>
            </a:extLst>
          </p:cNvPr>
          <p:cNvGrpSpPr/>
          <p:nvPr/>
        </p:nvGrpSpPr>
        <p:grpSpPr>
          <a:xfrm>
            <a:off x="5750536" y="438723"/>
            <a:ext cx="3780955" cy="2558973"/>
            <a:chOff x="709493" y="3741013"/>
            <a:chExt cx="3780955" cy="2558973"/>
          </a:xfrm>
        </p:grpSpPr>
        <p:pic>
          <p:nvPicPr>
            <p:cNvPr id="29" name="Picture 28">
              <a:extLst>
                <a:ext uri="{FF2B5EF4-FFF2-40B4-BE49-F238E27FC236}">
                  <a16:creationId xmlns:a16="http://schemas.microsoft.com/office/drawing/2014/main" id="{82B42CDC-2898-D54B-A865-69EF71DD0E31}"/>
                </a:ext>
              </a:extLst>
            </p:cNvPr>
            <p:cNvPicPr>
              <a:picLocks noChangeAspect="1"/>
            </p:cNvPicPr>
            <p:nvPr/>
          </p:nvPicPr>
          <p:blipFill>
            <a:blip r:embed="rId5"/>
            <a:stretch>
              <a:fillRect/>
            </a:stretch>
          </p:blipFill>
          <p:spPr>
            <a:xfrm>
              <a:off x="1135548" y="4049912"/>
              <a:ext cx="2812592" cy="2250074"/>
            </a:xfrm>
            <a:prstGeom prst="rect">
              <a:avLst/>
            </a:prstGeom>
          </p:spPr>
        </p:pic>
        <p:grpSp>
          <p:nvGrpSpPr>
            <p:cNvPr id="30" name="Group 29">
              <a:extLst>
                <a:ext uri="{FF2B5EF4-FFF2-40B4-BE49-F238E27FC236}">
                  <a16:creationId xmlns:a16="http://schemas.microsoft.com/office/drawing/2014/main" id="{561A0A07-BF1A-0B42-85AF-C882416DCE00}"/>
                </a:ext>
              </a:extLst>
            </p:cNvPr>
            <p:cNvGrpSpPr/>
            <p:nvPr/>
          </p:nvGrpSpPr>
          <p:grpSpPr>
            <a:xfrm>
              <a:off x="3667423" y="4750140"/>
              <a:ext cx="823025" cy="914089"/>
              <a:chOff x="3073074" y="5375416"/>
              <a:chExt cx="823025" cy="914089"/>
            </a:xfrm>
          </p:grpSpPr>
          <p:pic>
            <p:nvPicPr>
              <p:cNvPr id="31" name="Picture 30">
                <a:extLst>
                  <a:ext uri="{FF2B5EF4-FFF2-40B4-BE49-F238E27FC236}">
                    <a16:creationId xmlns:a16="http://schemas.microsoft.com/office/drawing/2014/main" id="{C110B346-97E7-6F42-B3EA-24E007A3E2E1}"/>
                  </a:ext>
                </a:extLst>
              </p:cNvPr>
              <p:cNvPicPr>
                <a:picLocks noChangeAspect="1"/>
              </p:cNvPicPr>
              <p:nvPr/>
            </p:nvPicPr>
            <p:blipFill rotWithShape="1">
              <a:blip r:embed="rId4"/>
              <a:srcRect l="91122" t="45201" r="-2444" b="32733"/>
              <a:stretch/>
            </p:blipFill>
            <p:spPr>
              <a:xfrm>
                <a:off x="3118322" y="5531638"/>
                <a:ext cx="777777" cy="757867"/>
              </a:xfrm>
              <a:prstGeom prst="rect">
                <a:avLst/>
              </a:prstGeom>
            </p:spPr>
          </p:pic>
          <p:sp>
            <p:nvSpPr>
              <p:cNvPr id="32" name="TextBox 31">
                <a:extLst>
                  <a:ext uri="{FF2B5EF4-FFF2-40B4-BE49-F238E27FC236}">
                    <a16:creationId xmlns:a16="http://schemas.microsoft.com/office/drawing/2014/main" id="{7303AB14-5241-3148-9B41-1AE3DB28F25B}"/>
                  </a:ext>
                </a:extLst>
              </p:cNvPr>
              <p:cNvSpPr txBox="1"/>
              <p:nvPr/>
            </p:nvSpPr>
            <p:spPr>
              <a:xfrm>
                <a:off x="3073074" y="5375416"/>
                <a:ext cx="777777" cy="400110"/>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Temp (°C)</a:t>
                </a:r>
              </a:p>
              <a:p>
                <a:endParaRPr lang="en-US" sz="1000" dirty="0">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16CD1128-3CB6-E14A-AC3D-CF55BC23D8A1}"/>
                </a:ext>
              </a:extLst>
            </p:cNvPr>
            <p:cNvSpPr txBox="1"/>
            <p:nvPr/>
          </p:nvSpPr>
          <p:spPr>
            <a:xfrm>
              <a:off x="709493" y="3741013"/>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grpSp>
      <p:sp>
        <p:nvSpPr>
          <p:cNvPr id="34" name="TextBox 33">
            <a:extLst>
              <a:ext uri="{FF2B5EF4-FFF2-40B4-BE49-F238E27FC236}">
                <a16:creationId xmlns:a16="http://schemas.microsoft.com/office/drawing/2014/main" id="{78B0F14C-26CA-6B45-AE58-80EE2C0DE85B}"/>
              </a:ext>
            </a:extLst>
          </p:cNvPr>
          <p:cNvSpPr txBox="1"/>
          <p:nvPr/>
        </p:nvSpPr>
        <p:spPr>
          <a:xfrm>
            <a:off x="709213" y="3274500"/>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a:t>
            </a:r>
          </a:p>
        </p:txBody>
      </p:sp>
      <p:pic>
        <p:nvPicPr>
          <p:cNvPr id="36" name="Picture 35">
            <a:extLst>
              <a:ext uri="{FF2B5EF4-FFF2-40B4-BE49-F238E27FC236}">
                <a16:creationId xmlns:a16="http://schemas.microsoft.com/office/drawing/2014/main" id="{3C970CB9-C702-354E-938C-1D80D991B2DD}"/>
              </a:ext>
            </a:extLst>
          </p:cNvPr>
          <p:cNvPicPr>
            <a:picLocks noChangeAspect="1"/>
          </p:cNvPicPr>
          <p:nvPr/>
        </p:nvPicPr>
        <p:blipFill>
          <a:blip r:embed="rId6"/>
          <a:stretch>
            <a:fillRect/>
          </a:stretch>
        </p:blipFill>
        <p:spPr>
          <a:xfrm>
            <a:off x="6344213" y="3613054"/>
            <a:ext cx="4883285" cy="1993961"/>
          </a:xfrm>
          <a:prstGeom prst="rect">
            <a:avLst/>
          </a:prstGeom>
        </p:spPr>
      </p:pic>
      <p:sp>
        <p:nvSpPr>
          <p:cNvPr id="37" name="TextBox 36">
            <a:extLst>
              <a:ext uri="{FF2B5EF4-FFF2-40B4-BE49-F238E27FC236}">
                <a16:creationId xmlns:a16="http://schemas.microsoft.com/office/drawing/2014/main" id="{F1D0614F-C659-E84F-BF33-552CB5E3D5AE}"/>
              </a:ext>
            </a:extLst>
          </p:cNvPr>
          <p:cNvSpPr txBox="1"/>
          <p:nvPr/>
        </p:nvSpPr>
        <p:spPr>
          <a:xfrm>
            <a:off x="5750535" y="3274500"/>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2296184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6CB259-5579-1146-B081-D7DB4C8EEA04}"/>
              </a:ext>
            </a:extLst>
          </p:cNvPr>
          <p:cNvPicPr>
            <a:picLocks noChangeAspect="1"/>
          </p:cNvPicPr>
          <p:nvPr/>
        </p:nvPicPr>
        <p:blipFill>
          <a:blip r:embed="rId2"/>
          <a:stretch>
            <a:fillRect/>
          </a:stretch>
        </p:blipFill>
        <p:spPr>
          <a:xfrm>
            <a:off x="492370" y="359147"/>
            <a:ext cx="5189164" cy="3579386"/>
          </a:xfrm>
          <a:prstGeom prst="rect">
            <a:avLst/>
          </a:prstGeom>
        </p:spPr>
      </p:pic>
      <p:pic>
        <p:nvPicPr>
          <p:cNvPr id="5" name="Picture 4">
            <a:extLst>
              <a:ext uri="{FF2B5EF4-FFF2-40B4-BE49-F238E27FC236}">
                <a16:creationId xmlns:a16="http://schemas.microsoft.com/office/drawing/2014/main" id="{C5C47F04-9317-784F-B6BC-7D2D9BC3CD5E}"/>
              </a:ext>
            </a:extLst>
          </p:cNvPr>
          <p:cNvPicPr>
            <a:picLocks noChangeAspect="1"/>
          </p:cNvPicPr>
          <p:nvPr/>
        </p:nvPicPr>
        <p:blipFill>
          <a:blip r:embed="rId3"/>
          <a:stretch>
            <a:fillRect/>
          </a:stretch>
        </p:blipFill>
        <p:spPr>
          <a:xfrm>
            <a:off x="555442" y="4237609"/>
            <a:ext cx="5272273" cy="2152794"/>
          </a:xfrm>
          <a:prstGeom prst="rect">
            <a:avLst/>
          </a:prstGeom>
        </p:spPr>
      </p:pic>
      <p:sp>
        <p:nvSpPr>
          <p:cNvPr id="6" name="TextBox 5">
            <a:extLst>
              <a:ext uri="{FF2B5EF4-FFF2-40B4-BE49-F238E27FC236}">
                <a16:creationId xmlns:a16="http://schemas.microsoft.com/office/drawing/2014/main" id="{14821A6B-96D1-9F47-98A9-9019B4F65A08}"/>
              </a:ext>
            </a:extLst>
          </p:cNvPr>
          <p:cNvSpPr txBox="1"/>
          <p:nvPr/>
        </p:nvSpPr>
        <p:spPr>
          <a:xfrm>
            <a:off x="333428" y="288632"/>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B4BD2180-5933-2A43-939C-C0F212E255D4}"/>
              </a:ext>
            </a:extLst>
          </p:cNvPr>
          <p:cNvSpPr txBox="1"/>
          <p:nvPr/>
        </p:nvSpPr>
        <p:spPr>
          <a:xfrm>
            <a:off x="237560" y="3938533"/>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292806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C189-D652-FA45-88D3-BE07B63621DE}"/>
              </a:ext>
            </a:extLst>
          </p:cNvPr>
          <p:cNvSpPr>
            <a:spLocks noGrp="1"/>
          </p:cNvSpPr>
          <p:nvPr>
            <p:ph type="title"/>
          </p:nvPr>
        </p:nvSpPr>
        <p:spPr>
          <a:xfrm>
            <a:off x="837128" y="180459"/>
            <a:ext cx="10509160" cy="1325563"/>
          </a:xfrm>
        </p:spPr>
        <p:txBody>
          <a:bodyPr/>
          <a:lstStyle/>
          <a:p>
            <a:r>
              <a:rPr lang="en-US" dirty="0"/>
              <a:t>ASCA Sig. temp proteins from analysis on log2 </a:t>
            </a:r>
            <a:r>
              <a:rPr lang="en-US" dirty="0" err="1"/>
              <a:t>avgNSAF</a:t>
            </a:r>
            <a:r>
              <a:rPr lang="en-US" dirty="0"/>
              <a:t> values for silos 3 and 9</a:t>
            </a:r>
          </a:p>
        </p:txBody>
      </p:sp>
      <p:sp>
        <p:nvSpPr>
          <p:cNvPr id="19" name="TextBox 18">
            <a:extLst>
              <a:ext uri="{FF2B5EF4-FFF2-40B4-BE49-F238E27FC236}">
                <a16:creationId xmlns:a16="http://schemas.microsoft.com/office/drawing/2014/main" id="{A8C07A03-2160-7D46-950A-99182A7EBA56}"/>
              </a:ext>
            </a:extLst>
          </p:cNvPr>
          <p:cNvSpPr txBox="1"/>
          <p:nvPr/>
        </p:nvSpPr>
        <p:spPr>
          <a:xfrm>
            <a:off x="304800" y="1828800"/>
            <a:ext cx="3426515" cy="369332"/>
          </a:xfrm>
          <a:prstGeom prst="rect">
            <a:avLst/>
          </a:prstGeom>
          <a:noFill/>
        </p:spPr>
        <p:txBody>
          <a:bodyPr wrap="none" rtlCol="0">
            <a:spAutoFit/>
          </a:bodyPr>
          <a:lstStyle/>
          <a:p>
            <a:r>
              <a:rPr lang="en-US" dirty="0"/>
              <a:t>Analysis in ASCA R project 9/13/19</a:t>
            </a:r>
          </a:p>
        </p:txBody>
      </p:sp>
      <p:pic>
        <p:nvPicPr>
          <p:cNvPr id="25" name="Picture 24">
            <a:extLst>
              <a:ext uri="{FF2B5EF4-FFF2-40B4-BE49-F238E27FC236}">
                <a16:creationId xmlns:a16="http://schemas.microsoft.com/office/drawing/2014/main" id="{E45A8B4D-2272-914D-8D85-76A70AB662B7}"/>
              </a:ext>
            </a:extLst>
          </p:cNvPr>
          <p:cNvPicPr>
            <a:picLocks noChangeAspect="1"/>
          </p:cNvPicPr>
          <p:nvPr/>
        </p:nvPicPr>
        <p:blipFill>
          <a:blip r:embed="rId2"/>
          <a:stretch>
            <a:fillRect/>
          </a:stretch>
        </p:blipFill>
        <p:spPr>
          <a:xfrm>
            <a:off x="304800" y="2782636"/>
            <a:ext cx="3957805" cy="4075364"/>
          </a:xfrm>
          <a:prstGeom prst="rect">
            <a:avLst/>
          </a:prstGeom>
        </p:spPr>
      </p:pic>
      <p:pic>
        <p:nvPicPr>
          <p:cNvPr id="27" name="Picture 26">
            <a:extLst>
              <a:ext uri="{FF2B5EF4-FFF2-40B4-BE49-F238E27FC236}">
                <a16:creationId xmlns:a16="http://schemas.microsoft.com/office/drawing/2014/main" id="{2F714216-1B7B-B244-AEAE-D3D1E1D5D528}"/>
              </a:ext>
            </a:extLst>
          </p:cNvPr>
          <p:cNvPicPr>
            <a:picLocks noChangeAspect="1"/>
          </p:cNvPicPr>
          <p:nvPr/>
        </p:nvPicPr>
        <p:blipFill>
          <a:blip r:embed="rId3"/>
          <a:stretch>
            <a:fillRect/>
          </a:stretch>
        </p:blipFill>
        <p:spPr>
          <a:xfrm>
            <a:off x="4592555" y="4092227"/>
            <a:ext cx="3820179" cy="2114550"/>
          </a:xfrm>
          <a:prstGeom prst="rect">
            <a:avLst/>
          </a:prstGeom>
        </p:spPr>
      </p:pic>
    </p:spTree>
    <p:extLst>
      <p:ext uri="{BB962C8B-B14F-4D97-AF65-F5344CB8AC3E}">
        <p14:creationId xmlns:p14="http://schemas.microsoft.com/office/powerpoint/2010/main" val="1171614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C8F68C-B325-0F46-AC6E-86BA454DFD69}"/>
              </a:ext>
            </a:extLst>
          </p:cNvPr>
          <p:cNvSpPr>
            <a:spLocks noGrp="1"/>
          </p:cNvSpPr>
          <p:nvPr>
            <p:ph type="title"/>
          </p:nvPr>
        </p:nvSpPr>
        <p:spPr>
          <a:xfrm>
            <a:off x="837128" y="180459"/>
            <a:ext cx="10509160" cy="1325563"/>
          </a:xfrm>
        </p:spPr>
        <p:txBody>
          <a:bodyPr/>
          <a:lstStyle/>
          <a:p>
            <a:r>
              <a:rPr lang="en-US" dirty="0"/>
              <a:t>ASCA Sig. temp proteins from analysis on log2 </a:t>
            </a:r>
            <a:r>
              <a:rPr lang="en-US" dirty="0" err="1"/>
              <a:t>avgNSAF</a:t>
            </a:r>
            <a:r>
              <a:rPr lang="en-US" dirty="0"/>
              <a:t> values for silos 2 and 3</a:t>
            </a:r>
          </a:p>
        </p:txBody>
      </p:sp>
      <p:pic>
        <p:nvPicPr>
          <p:cNvPr id="13" name="Picture 12">
            <a:extLst>
              <a:ext uri="{FF2B5EF4-FFF2-40B4-BE49-F238E27FC236}">
                <a16:creationId xmlns:a16="http://schemas.microsoft.com/office/drawing/2014/main" id="{5F4CA510-B480-0449-8E62-6204D90D4617}"/>
              </a:ext>
            </a:extLst>
          </p:cNvPr>
          <p:cNvPicPr>
            <a:picLocks noChangeAspect="1"/>
          </p:cNvPicPr>
          <p:nvPr/>
        </p:nvPicPr>
        <p:blipFill>
          <a:blip r:embed="rId2"/>
          <a:stretch>
            <a:fillRect/>
          </a:stretch>
        </p:blipFill>
        <p:spPr>
          <a:xfrm>
            <a:off x="1137426" y="1618290"/>
            <a:ext cx="3613137" cy="1239075"/>
          </a:xfrm>
          <a:prstGeom prst="rect">
            <a:avLst/>
          </a:prstGeom>
        </p:spPr>
      </p:pic>
      <p:grpSp>
        <p:nvGrpSpPr>
          <p:cNvPr id="9" name="Group 8">
            <a:extLst>
              <a:ext uri="{FF2B5EF4-FFF2-40B4-BE49-F238E27FC236}">
                <a16:creationId xmlns:a16="http://schemas.microsoft.com/office/drawing/2014/main" id="{DF1C1550-432C-6E46-A20C-96B41FDE3769}"/>
              </a:ext>
            </a:extLst>
          </p:cNvPr>
          <p:cNvGrpSpPr/>
          <p:nvPr/>
        </p:nvGrpSpPr>
        <p:grpSpPr>
          <a:xfrm>
            <a:off x="0" y="2857366"/>
            <a:ext cx="4787927" cy="4000634"/>
            <a:chOff x="0" y="2857366"/>
            <a:chExt cx="4787927" cy="4000634"/>
          </a:xfrm>
        </p:grpSpPr>
        <p:pic>
          <p:nvPicPr>
            <p:cNvPr id="7" name="Picture 6">
              <a:extLst>
                <a:ext uri="{FF2B5EF4-FFF2-40B4-BE49-F238E27FC236}">
                  <a16:creationId xmlns:a16="http://schemas.microsoft.com/office/drawing/2014/main" id="{99EEB28F-F7EC-CC49-A1B4-B937EA671083}"/>
                </a:ext>
              </a:extLst>
            </p:cNvPr>
            <p:cNvPicPr>
              <a:picLocks noChangeAspect="1"/>
            </p:cNvPicPr>
            <p:nvPr/>
          </p:nvPicPr>
          <p:blipFill rotWithShape="1">
            <a:blip r:embed="rId3"/>
            <a:srcRect t="18657"/>
            <a:stretch/>
          </p:blipFill>
          <p:spPr>
            <a:xfrm>
              <a:off x="50826" y="2857366"/>
              <a:ext cx="4737101" cy="4000634"/>
            </a:xfrm>
            <a:prstGeom prst="rect">
              <a:avLst/>
            </a:prstGeom>
          </p:spPr>
        </p:pic>
        <p:pic>
          <p:nvPicPr>
            <p:cNvPr id="10" name="Picture 9">
              <a:extLst>
                <a:ext uri="{FF2B5EF4-FFF2-40B4-BE49-F238E27FC236}">
                  <a16:creationId xmlns:a16="http://schemas.microsoft.com/office/drawing/2014/main" id="{DA0BD378-EE01-7240-854E-7C24CA959072}"/>
                </a:ext>
              </a:extLst>
            </p:cNvPr>
            <p:cNvPicPr>
              <a:picLocks noChangeAspect="1"/>
            </p:cNvPicPr>
            <p:nvPr/>
          </p:nvPicPr>
          <p:blipFill rotWithShape="1">
            <a:blip r:embed="rId3"/>
            <a:srcRect t="4937" r="75680" b="88091"/>
            <a:stretch/>
          </p:blipFill>
          <p:spPr>
            <a:xfrm>
              <a:off x="0" y="6515100"/>
              <a:ext cx="1152047" cy="342900"/>
            </a:xfrm>
            <a:prstGeom prst="rect">
              <a:avLst/>
            </a:prstGeom>
          </p:spPr>
        </p:pic>
      </p:grpSp>
      <p:sp>
        <p:nvSpPr>
          <p:cNvPr id="11" name="TextBox 10">
            <a:extLst>
              <a:ext uri="{FF2B5EF4-FFF2-40B4-BE49-F238E27FC236}">
                <a16:creationId xmlns:a16="http://schemas.microsoft.com/office/drawing/2014/main" id="{028F959B-4886-4E49-86BF-6AB508B0E87E}"/>
              </a:ext>
            </a:extLst>
          </p:cNvPr>
          <p:cNvSpPr txBox="1"/>
          <p:nvPr/>
        </p:nvSpPr>
        <p:spPr>
          <a:xfrm>
            <a:off x="8965586" y="1716881"/>
            <a:ext cx="3226414" cy="369332"/>
          </a:xfrm>
          <a:prstGeom prst="rect">
            <a:avLst/>
          </a:prstGeom>
          <a:noFill/>
        </p:spPr>
        <p:txBody>
          <a:bodyPr wrap="square" rtlCol="0">
            <a:spAutoFit/>
          </a:bodyPr>
          <a:lstStyle/>
          <a:p>
            <a:r>
              <a:rPr lang="en-US" dirty="0"/>
              <a:t>Up-regulated process (clade 2):</a:t>
            </a:r>
          </a:p>
        </p:txBody>
      </p:sp>
      <p:sp>
        <p:nvSpPr>
          <p:cNvPr id="21" name="TextBox 20">
            <a:extLst>
              <a:ext uri="{FF2B5EF4-FFF2-40B4-BE49-F238E27FC236}">
                <a16:creationId xmlns:a16="http://schemas.microsoft.com/office/drawing/2014/main" id="{AB495BC3-B8E9-8B45-BADD-EA573EA082CD}"/>
              </a:ext>
            </a:extLst>
          </p:cNvPr>
          <p:cNvSpPr txBox="1"/>
          <p:nvPr/>
        </p:nvSpPr>
        <p:spPr>
          <a:xfrm>
            <a:off x="5014913" y="1716881"/>
            <a:ext cx="3446151" cy="369332"/>
          </a:xfrm>
          <a:prstGeom prst="rect">
            <a:avLst/>
          </a:prstGeom>
          <a:noFill/>
        </p:spPr>
        <p:txBody>
          <a:bodyPr wrap="square" rtlCol="0">
            <a:spAutoFit/>
          </a:bodyPr>
          <a:lstStyle/>
          <a:p>
            <a:r>
              <a:rPr lang="en-US" dirty="0"/>
              <a:t>Down-regulated process (clade 1):</a:t>
            </a:r>
          </a:p>
        </p:txBody>
      </p:sp>
      <p:pic>
        <p:nvPicPr>
          <p:cNvPr id="23" name="Picture 22">
            <a:extLst>
              <a:ext uri="{FF2B5EF4-FFF2-40B4-BE49-F238E27FC236}">
                <a16:creationId xmlns:a16="http://schemas.microsoft.com/office/drawing/2014/main" id="{054C5778-7FAA-AB4D-88FC-585D7DF2B9F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5524" r="5816"/>
          <a:stretch/>
        </p:blipFill>
        <p:spPr>
          <a:xfrm>
            <a:off x="4733825" y="2494209"/>
            <a:ext cx="4274289" cy="3429000"/>
          </a:xfrm>
          <a:prstGeom prst="rect">
            <a:avLst/>
          </a:prstGeom>
        </p:spPr>
      </p:pic>
      <p:pic>
        <p:nvPicPr>
          <p:cNvPr id="25" name="Picture 24">
            <a:extLst>
              <a:ext uri="{FF2B5EF4-FFF2-40B4-BE49-F238E27FC236}">
                <a16:creationId xmlns:a16="http://schemas.microsoft.com/office/drawing/2014/main" id="{5361C92D-C6DC-E340-92D3-58DB1B72E3C6}"/>
              </a:ext>
            </a:extLst>
          </p:cNvPr>
          <p:cNvPicPr>
            <a:picLocks noChangeAspect="1"/>
          </p:cNvPicPr>
          <p:nvPr/>
        </p:nvPicPr>
        <p:blipFill>
          <a:blip r:embed="rId6"/>
          <a:stretch>
            <a:fillRect/>
          </a:stretch>
        </p:blipFill>
        <p:spPr>
          <a:xfrm>
            <a:off x="8965586" y="2833903"/>
            <a:ext cx="3000977" cy="1225370"/>
          </a:xfrm>
          <a:prstGeom prst="rect">
            <a:avLst/>
          </a:prstGeom>
        </p:spPr>
      </p:pic>
      <p:sp>
        <p:nvSpPr>
          <p:cNvPr id="26" name="Rectangle 25">
            <a:extLst>
              <a:ext uri="{FF2B5EF4-FFF2-40B4-BE49-F238E27FC236}">
                <a16:creationId xmlns:a16="http://schemas.microsoft.com/office/drawing/2014/main" id="{24629A1C-5804-334F-97FD-541702911DF3}"/>
              </a:ext>
            </a:extLst>
          </p:cNvPr>
          <p:cNvSpPr/>
          <p:nvPr/>
        </p:nvSpPr>
        <p:spPr>
          <a:xfrm>
            <a:off x="4787927" y="1716881"/>
            <a:ext cx="4177659" cy="46201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3A4771-0D4C-E141-BE21-F1885CF0C36A}"/>
              </a:ext>
            </a:extLst>
          </p:cNvPr>
          <p:cNvSpPr/>
          <p:nvPr/>
        </p:nvSpPr>
        <p:spPr>
          <a:xfrm>
            <a:off x="8965586" y="1716657"/>
            <a:ext cx="3154323" cy="46201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23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A5FD-9A0B-D649-AF9B-0D150A1CCC81}"/>
              </a:ext>
            </a:extLst>
          </p:cNvPr>
          <p:cNvSpPr>
            <a:spLocks noGrp="1"/>
          </p:cNvSpPr>
          <p:nvPr>
            <p:ph type="title"/>
          </p:nvPr>
        </p:nvSpPr>
        <p:spPr/>
        <p:txBody>
          <a:bodyPr/>
          <a:lstStyle/>
          <a:p>
            <a:r>
              <a:rPr lang="en-US" dirty="0"/>
              <a:t>Enrichment vs. pathway analysis</a:t>
            </a:r>
          </a:p>
        </p:txBody>
      </p:sp>
      <p:sp>
        <p:nvSpPr>
          <p:cNvPr id="3" name="Content Placeholder 2">
            <a:extLst>
              <a:ext uri="{FF2B5EF4-FFF2-40B4-BE49-F238E27FC236}">
                <a16:creationId xmlns:a16="http://schemas.microsoft.com/office/drawing/2014/main" id="{BEFF033E-D601-D14B-8CDD-B6E73616B573}"/>
              </a:ext>
            </a:extLst>
          </p:cNvPr>
          <p:cNvSpPr>
            <a:spLocks noGrp="1"/>
          </p:cNvSpPr>
          <p:nvPr>
            <p:ph idx="1"/>
          </p:nvPr>
        </p:nvSpPr>
        <p:spPr/>
        <p:txBody>
          <a:bodyPr>
            <a:normAutofit fontScale="92500" lnSpcReduction="20000"/>
          </a:bodyPr>
          <a:lstStyle/>
          <a:p>
            <a:r>
              <a:rPr lang="en-US" dirty="0"/>
              <a:t>Enrichment = which biological processes are significantly overrepresented by expressed proteins</a:t>
            </a:r>
          </a:p>
          <a:p>
            <a:pPr lvl="1"/>
            <a:r>
              <a:rPr lang="en-US" dirty="0"/>
              <a:t>Could also be based on significantly expressed (&gt;= 2x  at a given time)</a:t>
            </a:r>
          </a:p>
          <a:p>
            <a:pPr lvl="1"/>
            <a:r>
              <a:rPr lang="en-US" dirty="0"/>
              <a:t>***independent of protein abundance</a:t>
            </a:r>
          </a:p>
          <a:p>
            <a:pPr lvl="1"/>
            <a:endParaRPr lang="en-US" dirty="0"/>
          </a:p>
          <a:p>
            <a:r>
              <a:rPr lang="en-US" dirty="0"/>
              <a:t> pathway analysis = pathways likely affected by change in protein abundance</a:t>
            </a:r>
          </a:p>
          <a:p>
            <a:pPr lvl="1"/>
            <a:r>
              <a:rPr lang="en-US" dirty="0"/>
              <a:t>***We don’t really know how the up and down of the proteins affect the process</a:t>
            </a:r>
          </a:p>
          <a:p>
            <a:pPr lvl="2"/>
            <a:r>
              <a:rPr lang="en-US" dirty="0"/>
              <a:t>Except if GO BP is neg regulation or positive </a:t>
            </a:r>
            <a:r>
              <a:rPr lang="en-US" dirty="0" err="1"/>
              <a:t>reg</a:t>
            </a:r>
            <a:endParaRPr lang="en-US" dirty="0"/>
          </a:p>
          <a:p>
            <a:pPr lvl="3"/>
            <a:r>
              <a:rPr lang="en-US" dirty="0"/>
              <a:t>Example: 5 proteins are involved in BP term ‘negative regulation of cell growth’</a:t>
            </a:r>
          </a:p>
          <a:p>
            <a:pPr lvl="4"/>
            <a:r>
              <a:rPr lang="en-US" dirty="0"/>
              <a:t>@ 23C, their sum NSAF is 10</a:t>
            </a:r>
          </a:p>
          <a:p>
            <a:pPr lvl="4"/>
            <a:r>
              <a:rPr lang="en-US" dirty="0"/>
              <a:t>@29C, their sum NSAF is 1</a:t>
            </a:r>
          </a:p>
          <a:p>
            <a:pPr lvl="4"/>
            <a:r>
              <a:rPr lang="en-US" dirty="0"/>
              <a:t>We can conclude 23C has INCREASED negative regulation of cell growth compared to 29C because proteins related to that BP have increased abundance</a:t>
            </a:r>
          </a:p>
        </p:txBody>
      </p:sp>
    </p:spTree>
    <p:extLst>
      <p:ext uri="{BB962C8B-B14F-4D97-AF65-F5344CB8AC3E}">
        <p14:creationId xmlns:p14="http://schemas.microsoft.com/office/powerpoint/2010/main" val="3225891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C609F7-0E3C-6641-8EA7-E065137DD3D6}"/>
              </a:ext>
            </a:extLst>
          </p:cNvPr>
          <p:cNvSpPr>
            <a:spLocks noGrp="1"/>
          </p:cNvSpPr>
          <p:nvPr>
            <p:ph type="title"/>
          </p:nvPr>
        </p:nvSpPr>
        <p:spPr>
          <a:xfrm>
            <a:off x="1706880" y="43684"/>
            <a:ext cx="8961120" cy="1325563"/>
          </a:xfrm>
        </p:spPr>
        <p:txBody>
          <a:bodyPr>
            <a:normAutofit/>
          </a:bodyPr>
          <a:lstStyle/>
          <a:p>
            <a:r>
              <a:rPr lang="en-US" dirty="0"/>
              <a:t>Results: biological processes enriched at 29C</a:t>
            </a:r>
          </a:p>
        </p:txBody>
      </p:sp>
      <p:sp>
        <p:nvSpPr>
          <p:cNvPr id="3" name="Title 1">
            <a:extLst>
              <a:ext uri="{FF2B5EF4-FFF2-40B4-BE49-F238E27FC236}">
                <a16:creationId xmlns:a16="http://schemas.microsoft.com/office/drawing/2014/main" id="{7F02B58E-6C9C-9F47-AE4D-A572D8E46C65}"/>
              </a:ext>
            </a:extLst>
          </p:cNvPr>
          <p:cNvSpPr txBox="1">
            <a:spLocks/>
          </p:cNvSpPr>
          <p:nvPr/>
        </p:nvSpPr>
        <p:spPr>
          <a:xfrm>
            <a:off x="3245048" y="1204915"/>
            <a:ext cx="105091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20" name="Picture 19">
            <a:extLst>
              <a:ext uri="{FF2B5EF4-FFF2-40B4-BE49-F238E27FC236}">
                <a16:creationId xmlns:a16="http://schemas.microsoft.com/office/drawing/2014/main" id="{D8140A63-39A9-9745-9684-75C9F22B120B}"/>
              </a:ext>
            </a:extLst>
          </p:cNvPr>
          <p:cNvPicPr>
            <a:picLocks noChangeAspect="1"/>
          </p:cNvPicPr>
          <p:nvPr/>
        </p:nvPicPr>
        <p:blipFill>
          <a:blip r:embed="rId2"/>
          <a:stretch>
            <a:fillRect/>
          </a:stretch>
        </p:blipFill>
        <p:spPr>
          <a:xfrm>
            <a:off x="1524000" y="3234931"/>
            <a:ext cx="5189164" cy="3579386"/>
          </a:xfrm>
          <a:prstGeom prst="rect">
            <a:avLst/>
          </a:prstGeom>
        </p:spPr>
      </p:pic>
      <p:pic>
        <p:nvPicPr>
          <p:cNvPr id="22" name="Picture 21">
            <a:extLst>
              <a:ext uri="{FF2B5EF4-FFF2-40B4-BE49-F238E27FC236}">
                <a16:creationId xmlns:a16="http://schemas.microsoft.com/office/drawing/2014/main" id="{54FE3F2F-B9E3-664A-A234-F10B846BF439}"/>
              </a:ext>
            </a:extLst>
          </p:cNvPr>
          <p:cNvPicPr>
            <a:picLocks noChangeAspect="1"/>
          </p:cNvPicPr>
          <p:nvPr/>
        </p:nvPicPr>
        <p:blipFill rotWithShape="1">
          <a:blip r:embed="rId3"/>
          <a:srcRect l="1" t="-5390" r="52638" b="5389"/>
          <a:stretch/>
        </p:blipFill>
        <p:spPr>
          <a:xfrm>
            <a:off x="2478092" y="1275409"/>
            <a:ext cx="1946191" cy="1425856"/>
          </a:xfrm>
          <a:prstGeom prst="rect">
            <a:avLst/>
          </a:prstGeom>
        </p:spPr>
      </p:pic>
      <p:pic>
        <p:nvPicPr>
          <p:cNvPr id="7" name="Picture 6">
            <a:extLst>
              <a:ext uri="{FF2B5EF4-FFF2-40B4-BE49-F238E27FC236}">
                <a16:creationId xmlns:a16="http://schemas.microsoft.com/office/drawing/2014/main" id="{73A46817-2150-4B44-98D3-4CF38097B2E9}"/>
              </a:ext>
            </a:extLst>
          </p:cNvPr>
          <p:cNvPicPr>
            <a:picLocks noChangeAspect="1"/>
          </p:cNvPicPr>
          <p:nvPr/>
        </p:nvPicPr>
        <p:blipFill rotWithShape="1">
          <a:blip r:embed="rId3"/>
          <a:srcRect l="47835" t="-1392" r="8787" b="4412"/>
          <a:stretch/>
        </p:blipFill>
        <p:spPr>
          <a:xfrm>
            <a:off x="7441572" y="1334325"/>
            <a:ext cx="1759136" cy="1364631"/>
          </a:xfrm>
          <a:prstGeom prst="rect">
            <a:avLst/>
          </a:prstGeom>
        </p:spPr>
      </p:pic>
      <p:pic>
        <p:nvPicPr>
          <p:cNvPr id="4" name="Picture 3">
            <a:extLst>
              <a:ext uri="{FF2B5EF4-FFF2-40B4-BE49-F238E27FC236}">
                <a16:creationId xmlns:a16="http://schemas.microsoft.com/office/drawing/2014/main" id="{C1FA91F2-C305-E943-81D1-B6F48B02C523}"/>
              </a:ext>
            </a:extLst>
          </p:cNvPr>
          <p:cNvPicPr>
            <a:picLocks noChangeAspect="1"/>
          </p:cNvPicPr>
          <p:nvPr/>
        </p:nvPicPr>
        <p:blipFill>
          <a:blip r:embed="rId4"/>
          <a:stretch>
            <a:fillRect/>
          </a:stretch>
        </p:blipFill>
        <p:spPr>
          <a:xfrm>
            <a:off x="6795296" y="3390900"/>
            <a:ext cx="3872704" cy="2615045"/>
          </a:xfrm>
          <a:prstGeom prst="rect">
            <a:avLst/>
          </a:prstGeom>
        </p:spPr>
      </p:pic>
      <p:sp>
        <p:nvSpPr>
          <p:cNvPr id="11" name="TextBox 10">
            <a:extLst>
              <a:ext uri="{FF2B5EF4-FFF2-40B4-BE49-F238E27FC236}">
                <a16:creationId xmlns:a16="http://schemas.microsoft.com/office/drawing/2014/main" id="{078C58AC-DD9E-6D47-AD68-2F839668324F}"/>
              </a:ext>
            </a:extLst>
          </p:cNvPr>
          <p:cNvSpPr txBox="1"/>
          <p:nvPr/>
        </p:nvSpPr>
        <p:spPr>
          <a:xfrm>
            <a:off x="7153022" y="2687547"/>
            <a:ext cx="430217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Down-regulated processes:</a:t>
            </a:r>
          </a:p>
        </p:txBody>
      </p:sp>
      <p:sp>
        <p:nvSpPr>
          <p:cNvPr id="12" name="TextBox 11">
            <a:extLst>
              <a:ext uri="{FF2B5EF4-FFF2-40B4-BE49-F238E27FC236}">
                <a16:creationId xmlns:a16="http://schemas.microsoft.com/office/drawing/2014/main" id="{E6F42753-7250-864A-9EA1-E27AAE4DCC50}"/>
              </a:ext>
            </a:extLst>
          </p:cNvPr>
          <p:cNvSpPr txBox="1"/>
          <p:nvPr/>
        </p:nvSpPr>
        <p:spPr>
          <a:xfrm>
            <a:off x="1848163" y="2664033"/>
            <a:ext cx="515224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Up-regulated processes:</a:t>
            </a:r>
          </a:p>
        </p:txBody>
      </p:sp>
      <p:sp>
        <p:nvSpPr>
          <p:cNvPr id="14" name="Rectangle 13">
            <a:extLst>
              <a:ext uri="{FF2B5EF4-FFF2-40B4-BE49-F238E27FC236}">
                <a16:creationId xmlns:a16="http://schemas.microsoft.com/office/drawing/2014/main" id="{1C68A8DD-04D8-D444-9E4A-B829210E9576}"/>
              </a:ext>
            </a:extLst>
          </p:cNvPr>
          <p:cNvSpPr/>
          <p:nvPr/>
        </p:nvSpPr>
        <p:spPr>
          <a:xfrm>
            <a:off x="6727990" y="3052736"/>
            <a:ext cx="3915078" cy="3755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72CDCA3-0316-7F44-BA18-9971F078B229}"/>
              </a:ext>
            </a:extLst>
          </p:cNvPr>
          <p:cNvSpPr/>
          <p:nvPr/>
        </p:nvSpPr>
        <p:spPr>
          <a:xfrm>
            <a:off x="1538826" y="3052735"/>
            <a:ext cx="5189164" cy="3755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DF1B-A63D-E548-8D29-0CAFEB120891}"/>
              </a:ext>
            </a:extLst>
          </p:cNvPr>
          <p:cNvSpPr/>
          <p:nvPr/>
        </p:nvSpPr>
        <p:spPr>
          <a:xfrm>
            <a:off x="7767721" y="1071358"/>
            <a:ext cx="92845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clade 2</a:t>
            </a:r>
            <a:endParaRPr lang="en-US" dirty="0"/>
          </a:p>
        </p:txBody>
      </p:sp>
      <p:sp>
        <p:nvSpPr>
          <p:cNvPr id="18" name="Rectangle 17">
            <a:extLst>
              <a:ext uri="{FF2B5EF4-FFF2-40B4-BE49-F238E27FC236}">
                <a16:creationId xmlns:a16="http://schemas.microsoft.com/office/drawing/2014/main" id="{3515110C-5C76-204A-9739-A8DAECF1501A}"/>
              </a:ext>
            </a:extLst>
          </p:cNvPr>
          <p:cNvSpPr/>
          <p:nvPr/>
        </p:nvSpPr>
        <p:spPr>
          <a:xfrm>
            <a:off x="3085770" y="1088500"/>
            <a:ext cx="92845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clade 1</a:t>
            </a:r>
            <a:endParaRPr lang="en-US" dirty="0"/>
          </a:p>
        </p:txBody>
      </p:sp>
      <p:pic>
        <p:nvPicPr>
          <p:cNvPr id="15" name="Picture 14">
            <a:extLst>
              <a:ext uri="{FF2B5EF4-FFF2-40B4-BE49-F238E27FC236}">
                <a16:creationId xmlns:a16="http://schemas.microsoft.com/office/drawing/2014/main" id="{2AAE6C8B-FE2F-2C47-A4EA-82A4AB65BD4F}"/>
              </a:ext>
            </a:extLst>
          </p:cNvPr>
          <p:cNvPicPr>
            <a:picLocks noChangeAspect="1"/>
          </p:cNvPicPr>
          <p:nvPr/>
        </p:nvPicPr>
        <p:blipFill rotWithShape="1">
          <a:blip r:embed="rId3"/>
          <a:srcRect l="91545" t="37776" b="39375"/>
          <a:stretch/>
        </p:blipFill>
        <p:spPr>
          <a:xfrm>
            <a:off x="9112285" y="1618262"/>
            <a:ext cx="644235" cy="963642"/>
          </a:xfrm>
          <a:prstGeom prst="rect">
            <a:avLst/>
          </a:prstGeom>
        </p:spPr>
      </p:pic>
    </p:spTree>
    <p:extLst>
      <p:ext uri="{BB962C8B-B14F-4D97-AF65-F5344CB8AC3E}">
        <p14:creationId xmlns:p14="http://schemas.microsoft.com/office/powerpoint/2010/main" val="3111934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ED585-DC24-9345-8EFD-16A59FB81B39}"/>
              </a:ext>
            </a:extLst>
          </p:cNvPr>
          <p:cNvPicPr>
            <a:picLocks noChangeAspect="1"/>
          </p:cNvPicPr>
          <p:nvPr/>
        </p:nvPicPr>
        <p:blipFill>
          <a:blip r:embed="rId2"/>
          <a:stretch>
            <a:fillRect/>
          </a:stretch>
        </p:blipFill>
        <p:spPr>
          <a:xfrm>
            <a:off x="471126" y="2429529"/>
            <a:ext cx="3957805" cy="4063346"/>
          </a:xfrm>
          <a:prstGeom prst="rect">
            <a:avLst/>
          </a:prstGeom>
        </p:spPr>
      </p:pic>
      <p:pic>
        <p:nvPicPr>
          <p:cNvPr id="5" name="Picture 4">
            <a:extLst>
              <a:ext uri="{FF2B5EF4-FFF2-40B4-BE49-F238E27FC236}">
                <a16:creationId xmlns:a16="http://schemas.microsoft.com/office/drawing/2014/main" id="{018FC365-7445-7748-8719-B3019014B68B}"/>
              </a:ext>
            </a:extLst>
          </p:cNvPr>
          <p:cNvPicPr>
            <a:picLocks noChangeAspect="1"/>
          </p:cNvPicPr>
          <p:nvPr/>
        </p:nvPicPr>
        <p:blipFill>
          <a:blip r:embed="rId3"/>
          <a:stretch>
            <a:fillRect/>
          </a:stretch>
        </p:blipFill>
        <p:spPr>
          <a:xfrm>
            <a:off x="-4851871" y="2359858"/>
            <a:ext cx="4584130" cy="4202687"/>
          </a:xfrm>
          <a:prstGeom prst="rect">
            <a:avLst/>
          </a:prstGeom>
        </p:spPr>
      </p:pic>
      <p:sp>
        <p:nvSpPr>
          <p:cNvPr id="6" name="TextBox 5">
            <a:extLst>
              <a:ext uri="{FF2B5EF4-FFF2-40B4-BE49-F238E27FC236}">
                <a16:creationId xmlns:a16="http://schemas.microsoft.com/office/drawing/2014/main" id="{6A41C9B9-DCD7-E741-9B77-C9BA7B43ACFA}"/>
              </a:ext>
            </a:extLst>
          </p:cNvPr>
          <p:cNvSpPr txBox="1"/>
          <p:nvPr/>
        </p:nvSpPr>
        <p:spPr>
          <a:xfrm>
            <a:off x="-3948811" y="2703443"/>
            <a:ext cx="3699731" cy="369332"/>
          </a:xfrm>
          <a:prstGeom prst="rect">
            <a:avLst/>
          </a:prstGeom>
          <a:noFill/>
        </p:spPr>
        <p:txBody>
          <a:bodyPr wrap="none" rtlCol="0">
            <a:spAutoFit/>
          </a:bodyPr>
          <a:lstStyle/>
          <a:p>
            <a:r>
              <a:rPr lang="en-US" dirty="0"/>
              <a:t>All silos (I don’t think this is as helpful</a:t>
            </a:r>
          </a:p>
        </p:txBody>
      </p:sp>
      <p:sp>
        <p:nvSpPr>
          <p:cNvPr id="7" name="TextBox 6">
            <a:extLst>
              <a:ext uri="{FF2B5EF4-FFF2-40B4-BE49-F238E27FC236}">
                <a16:creationId xmlns:a16="http://schemas.microsoft.com/office/drawing/2014/main" id="{9F05ABBB-51DD-B047-92C0-2A58893BA5FD}"/>
              </a:ext>
            </a:extLst>
          </p:cNvPr>
          <p:cNvSpPr txBox="1"/>
          <p:nvPr/>
        </p:nvSpPr>
        <p:spPr>
          <a:xfrm>
            <a:off x="2268940" y="2549772"/>
            <a:ext cx="883575" cy="369332"/>
          </a:xfrm>
          <a:prstGeom prst="rect">
            <a:avLst/>
          </a:prstGeom>
          <a:noFill/>
        </p:spPr>
        <p:txBody>
          <a:bodyPr wrap="none" rtlCol="0">
            <a:spAutoFit/>
          </a:bodyPr>
          <a:lstStyle/>
          <a:p>
            <a:r>
              <a:rPr lang="en-US" dirty="0"/>
              <a:t>All silos</a:t>
            </a:r>
          </a:p>
        </p:txBody>
      </p:sp>
      <p:sp>
        <p:nvSpPr>
          <p:cNvPr id="8" name="Title 1">
            <a:extLst>
              <a:ext uri="{FF2B5EF4-FFF2-40B4-BE49-F238E27FC236}">
                <a16:creationId xmlns:a16="http://schemas.microsoft.com/office/drawing/2014/main" id="{19BBB276-3CD3-284B-B4AD-C13597F287D0}"/>
              </a:ext>
            </a:extLst>
          </p:cNvPr>
          <p:cNvSpPr>
            <a:spLocks noGrp="1"/>
          </p:cNvSpPr>
          <p:nvPr>
            <p:ph type="title"/>
          </p:nvPr>
        </p:nvSpPr>
        <p:spPr>
          <a:xfrm>
            <a:off x="837128" y="180459"/>
            <a:ext cx="10509160" cy="1325563"/>
          </a:xfrm>
        </p:spPr>
        <p:txBody>
          <a:bodyPr/>
          <a:lstStyle/>
          <a:p>
            <a:r>
              <a:rPr lang="en-US" dirty="0"/>
              <a:t>ASCA Sig. temp proteins from analysis on log2 </a:t>
            </a:r>
            <a:r>
              <a:rPr lang="en-US" dirty="0" err="1"/>
              <a:t>avgNSAF</a:t>
            </a:r>
            <a:r>
              <a:rPr lang="en-US" dirty="0"/>
              <a:t> values for all silos</a:t>
            </a:r>
          </a:p>
        </p:txBody>
      </p:sp>
    </p:spTree>
    <p:extLst>
      <p:ext uri="{BB962C8B-B14F-4D97-AF65-F5344CB8AC3E}">
        <p14:creationId xmlns:p14="http://schemas.microsoft.com/office/powerpoint/2010/main" val="1523024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83DB1A-8407-1041-A9F0-E3D80AD90F3A}"/>
              </a:ext>
            </a:extLst>
          </p:cNvPr>
          <p:cNvPicPr>
            <a:picLocks noChangeAspect="1"/>
          </p:cNvPicPr>
          <p:nvPr/>
        </p:nvPicPr>
        <p:blipFill>
          <a:blip r:embed="rId2"/>
          <a:stretch>
            <a:fillRect/>
          </a:stretch>
        </p:blipFill>
        <p:spPr>
          <a:xfrm>
            <a:off x="751677" y="0"/>
            <a:ext cx="3648941" cy="2919153"/>
          </a:xfrm>
          <a:prstGeom prst="rect">
            <a:avLst/>
          </a:prstGeom>
        </p:spPr>
      </p:pic>
      <p:pic>
        <p:nvPicPr>
          <p:cNvPr id="15" name="Picture 14">
            <a:extLst>
              <a:ext uri="{FF2B5EF4-FFF2-40B4-BE49-F238E27FC236}">
                <a16:creationId xmlns:a16="http://schemas.microsoft.com/office/drawing/2014/main" id="{C355C23E-6B95-3C44-823B-7685F4A8913D}"/>
              </a:ext>
            </a:extLst>
          </p:cNvPr>
          <p:cNvPicPr>
            <a:picLocks noChangeAspect="1"/>
          </p:cNvPicPr>
          <p:nvPr/>
        </p:nvPicPr>
        <p:blipFill>
          <a:blip r:embed="rId3"/>
          <a:stretch>
            <a:fillRect/>
          </a:stretch>
        </p:blipFill>
        <p:spPr>
          <a:xfrm>
            <a:off x="4575465" y="32145"/>
            <a:ext cx="3648941" cy="2919153"/>
          </a:xfrm>
          <a:prstGeom prst="rect">
            <a:avLst/>
          </a:prstGeom>
        </p:spPr>
      </p:pic>
      <p:pic>
        <p:nvPicPr>
          <p:cNvPr id="19" name="Picture 18">
            <a:extLst>
              <a:ext uri="{FF2B5EF4-FFF2-40B4-BE49-F238E27FC236}">
                <a16:creationId xmlns:a16="http://schemas.microsoft.com/office/drawing/2014/main" id="{842EC721-8B5D-4B49-AA32-D203E6130A9B}"/>
              </a:ext>
            </a:extLst>
          </p:cNvPr>
          <p:cNvPicPr>
            <a:picLocks noChangeAspect="1"/>
          </p:cNvPicPr>
          <p:nvPr/>
        </p:nvPicPr>
        <p:blipFill>
          <a:blip r:embed="rId4"/>
          <a:stretch>
            <a:fillRect/>
          </a:stretch>
        </p:blipFill>
        <p:spPr>
          <a:xfrm>
            <a:off x="751676" y="2951298"/>
            <a:ext cx="3648942" cy="2919154"/>
          </a:xfrm>
          <a:prstGeom prst="rect">
            <a:avLst/>
          </a:prstGeom>
        </p:spPr>
      </p:pic>
      <p:pic>
        <p:nvPicPr>
          <p:cNvPr id="21" name="Picture 20">
            <a:extLst>
              <a:ext uri="{FF2B5EF4-FFF2-40B4-BE49-F238E27FC236}">
                <a16:creationId xmlns:a16="http://schemas.microsoft.com/office/drawing/2014/main" id="{04375B1D-F08A-2449-8409-6784198F6B90}"/>
              </a:ext>
            </a:extLst>
          </p:cNvPr>
          <p:cNvPicPr>
            <a:picLocks noChangeAspect="1"/>
          </p:cNvPicPr>
          <p:nvPr/>
        </p:nvPicPr>
        <p:blipFill>
          <a:blip r:embed="rId5"/>
          <a:stretch>
            <a:fillRect/>
          </a:stretch>
        </p:blipFill>
        <p:spPr>
          <a:xfrm>
            <a:off x="4575463" y="2919153"/>
            <a:ext cx="3648944" cy="2919155"/>
          </a:xfrm>
          <a:prstGeom prst="rect">
            <a:avLst/>
          </a:prstGeom>
        </p:spPr>
      </p:pic>
      <p:pic>
        <p:nvPicPr>
          <p:cNvPr id="23" name="Picture 22">
            <a:extLst>
              <a:ext uri="{FF2B5EF4-FFF2-40B4-BE49-F238E27FC236}">
                <a16:creationId xmlns:a16="http://schemas.microsoft.com/office/drawing/2014/main" id="{1E6C2DCE-FD4C-454E-A78A-63FA7DAE1CF2}"/>
              </a:ext>
            </a:extLst>
          </p:cNvPr>
          <p:cNvPicPr>
            <a:picLocks noChangeAspect="1"/>
          </p:cNvPicPr>
          <p:nvPr/>
        </p:nvPicPr>
        <p:blipFill>
          <a:blip r:embed="rId6"/>
          <a:stretch>
            <a:fillRect/>
          </a:stretch>
        </p:blipFill>
        <p:spPr>
          <a:xfrm>
            <a:off x="751676" y="5686597"/>
            <a:ext cx="3648942" cy="2919153"/>
          </a:xfrm>
          <a:prstGeom prst="rect">
            <a:avLst/>
          </a:prstGeom>
        </p:spPr>
      </p:pic>
      <p:pic>
        <p:nvPicPr>
          <p:cNvPr id="25" name="Picture 24">
            <a:extLst>
              <a:ext uri="{FF2B5EF4-FFF2-40B4-BE49-F238E27FC236}">
                <a16:creationId xmlns:a16="http://schemas.microsoft.com/office/drawing/2014/main" id="{FEE25162-CD3E-8D41-81D4-8FB46ACB9F9D}"/>
              </a:ext>
            </a:extLst>
          </p:cNvPr>
          <p:cNvPicPr>
            <a:picLocks noChangeAspect="1"/>
          </p:cNvPicPr>
          <p:nvPr/>
        </p:nvPicPr>
        <p:blipFill>
          <a:blip r:embed="rId7"/>
          <a:stretch>
            <a:fillRect/>
          </a:stretch>
        </p:blipFill>
        <p:spPr>
          <a:xfrm>
            <a:off x="4575463" y="5686594"/>
            <a:ext cx="3648945" cy="2919156"/>
          </a:xfrm>
          <a:prstGeom prst="rect">
            <a:avLst/>
          </a:prstGeom>
        </p:spPr>
      </p:pic>
      <p:sp>
        <p:nvSpPr>
          <p:cNvPr id="26" name="TextBox 25">
            <a:extLst>
              <a:ext uri="{FF2B5EF4-FFF2-40B4-BE49-F238E27FC236}">
                <a16:creationId xmlns:a16="http://schemas.microsoft.com/office/drawing/2014/main" id="{AE2EE039-9AB2-8E4C-A482-D536A646F075}"/>
              </a:ext>
            </a:extLst>
          </p:cNvPr>
          <p:cNvSpPr txBox="1"/>
          <p:nvPr/>
        </p:nvSpPr>
        <p:spPr>
          <a:xfrm>
            <a:off x="368709" y="135059"/>
            <a:ext cx="324128" cy="369332"/>
          </a:xfrm>
          <a:prstGeom prst="rect">
            <a:avLst/>
          </a:prstGeom>
          <a:noFill/>
        </p:spPr>
        <p:txBody>
          <a:bodyPr wrap="none" rtlCol="0">
            <a:spAutoFit/>
          </a:bodyPr>
          <a:lstStyle/>
          <a:p>
            <a:r>
              <a:rPr lang="en-US" b="1" dirty="0"/>
              <a:t>A</a:t>
            </a:r>
          </a:p>
        </p:txBody>
      </p:sp>
      <p:sp>
        <p:nvSpPr>
          <p:cNvPr id="27" name="TextBox 26">
            <a:extLst>
              <a:ext uri="{FF2B5EF4-FFF2-40B4-BE49-F238E27FC236}">
                <a16:creationId xmlns:a16="http://schemas.microsoft.com/office/drawing/2014/main" id="{DF44C958-376D-ED43-91E3-A98164277E5B}"/>
              </a:ext>
            </a:extLst>
          </p:cNvPr>
          <p:cNvSpPr txBox="1"/>
          <p:nvPr/>
        </p:nvSpPr>
        <p:spPr>
          <a:xfrm>
            <a:off x="4369083" y="135059"/>
            <a:ext cx="324128" cy="369332"/>
          </a:xfrm>
          <a:prstGeom prst="rect">
            <a:avLst/>
          </a:prstGeom>
          <a:noFill/>
        </p:spPr>
        <p:txBody>
          <a:bodyPr wrap="none" rtlCol="0">
            <a:spAutoFit/>
          </a:bodyPr>
          <a:lstStyle/>
          <a:p>
            <a:r>
              <a:rPr lang="en-US" b="1" dirty="0"/>
              <a:t>B</a:t>
            </a:r>
          </a:p>
        </p:txBody>
      </p:sp>
      <p:sp>
        <p:nvSpPr>
          <p:cNvPr id="28" name="TextBox 27">
            <a:extLst>
              <a:ext uri="{FF2B5EF4-FFF2-40B4-BE49-F238E27FC236}">
                <a16:creationId xmlns:a16="http://schemas.microsoft.com/office/drawing/2014/main" id="{3FDB1785-4249-B44D-B97A-0E702ECC31EB}"/>
              </a:ext>
            </a:extLst>
          </p:cNvPr>
          <p:cNvSpPr txBox="1"/>
          <p:nvPr/>
        </p:nvSpPr>
        <p:spPr>
          <a:xfrm>
            <a:off x="368709" y="2987064"/>
            <a:ext cx="324128" cy="369332"/>
          </a:xfrm>
          <a:prstGeom prst="rect">
            <a:avLst/>
          </a:prstGeom>
          <a:noFill/>
        </p:spPr>
        <p:txBody>
          <a:bodyPr wrap="square" rtlCol="0">
            <a:spAutoFit/>
          </a:bodyPr>
          <a:lstStyle/>
          <a:p>
            <a:r>
              <a:rPr lang="en-US" b="1" dirty="0"/>
              <a:t>C</a:t>
            </a:r>
          </a:p>
        </p:txBody>
      </p:sp>
      <p:sp>
        <p:nvSpPr>
          <p:cNvPr id="29" name="TextBox 28">
            <a:extLst>
              <a:ext uri="{FF2B5EF4-FFF2-40B4-BE49-F238E27FC236}">
                <a16:creationId xmlns:a16="http://schemas.microsoft.com/office/drawing/2014/main" id="{1C1A0A6C-913B-7548-A87C-DC2270BC3AA2}"/>
              </a:ext>
            </a:extLst>
          </p:cNvPr>
          <p:cNvSpPr txBox="1"/>
          <p:nvPr/>
        </p:nvSpPr>
        <p:spPr>
          <a:xfrm>
            <a:off x="4369083" y="2987064"/>
            <a:ext cx="324128" cy="369332"/>
          </a:xfrm>
          <a:prstGeom prst="rect">
            <a:avLst/>
          </a:prstGeom>
          <a:noFill/>
        </p:spPr>
        <p:txBody>
          <a:bodyPr wrap="square" rtlCol="0">
            <a:spAutoFit/>
          </a:bodyPr>
          <a:lstStyle/>
          <a:p>
            <a:r>
              <a:rPr lang="en-US" b="1" dirty="0"/>
              <a:t>D</a:t>
            </a:r>
          </a:p>
        </p:txBody>
      </p:sp>
      <p:sp>
        <p:nvSpPr>
          <p:cNvPr id="30" name="TextBox 29">
            <a:extLst>
              <a:ext uri="{FF2B5EF4-FFF2-40B4-BE49-F238E27FC236}">
                <a16:creationId xmlns:a16="http://schemas.microsoft.com/office/drawing/2014/main" id="{6F68AF3D-2062-4C48-BDDA-7F0651C5FF32}"/>
              </a:ext>
            </a:extLst>
          </p:cNvPr>
          <p:cNvSpPr txBox="1"/>
          <p:nvPr/>
        </p:nvSpPr>
        <p:spPr>
          <a:xfrm>
            <a:off x="382335" y="5752045"/>
            <a:ext cx="296876" cy="369332"/>
          </a:xfrm>
          <a:prstGeom prst="rect">
            <a:avLst/>
          </a:prstGeom>
          <a:noFill/>
        </p:spPr>
        <p:txBody>
          <a:bodyPr wrap="none" rtlCol="0">
            <a:spAutoFit/>
          </a:bodyPr>
          <a:lstStyle/>
          <a:p>
            <a:r>
              <a:rPr lang="en-US" b="1" dirty="0"/>
              <a:t>E</a:t>
            </a:r>
          </a:p>
        </p:txBody>
      </p:sp>
      <p:sp>
        <p:nvSpPr>
          <p:cNvPr id="31" name="TextBox 30">
            <a:extLst>
              <a:ext uri="{FF2B5EF4-FFF2-40B4-BE49-F238E27FC236}">
                <a16:creationId xmlns:a16="http://schemas.microsoft.com/office/drawing/2014/main" id="{8EBD8AAD-97B3-B343-A94C-664BEABA0964}"/>
              </a:ext>
            </a:extLst>
          </p:cNvPr>
          <p:cNvSpPr txBox="1"/>
          <p:nvPr/>
        </p:nvSpPr>
        <p:spPr>
          <a:xfrm>
            <a:off x="4385915" y="5752045"/>
            <a:ext cx="29046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980736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9B98FE-833E-8F4A-88BA-0A82DCBE13E1}"/>
              </a:ext>
            </a:extLst>
          </p:cNvPr>
          <p:cNvPicPr>
            <a:picLocks noChangeAspect="1"/>
          </p:cNvPicPr>
          <p:nvPr/>
        </p:nvPicPr>
        <p:blipFill>
          <a:blip r:embed="rId2"/>
          <a:stretch>
            <a:fillRect/>
          </a:stretch>
        </p:blipFill>
        <p:spPr>
          <a:xfrm>
            <a:off x="0" y="0"/>
            <a:ext cx="6301673" cy="6858000"/>
          </a:xfrm>
          <a:prstGeom prst="rect">
            <a:avLst/>
          </a:prstGeom>
        </p:spPr>
      </p:pic>
    </p:spTree>
    <p:extLst>
      <p:ext uri="{BB962C8B-B14F-4D97-AF65-F5344CB8AC3E}">
        <p14:creationId xmlns:p14="http://schemas.microsoft.com/office/powerpoint/2010/main" val="98588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EB5AF9C-07AE-2F49-98F6-BEF89A1AF035}"/>
              </a:ext>
            </a:extLst>
          </p:cNvPr>
          <p:cNvPicPr>
            <a:picLocks noChangeAspect="1"/>
          </p:cNvPicPr>
          <p:nvPr/>
        </p:nvPicPr>
        <p:blipFill rotWithShape="1">
          <a:blip r:embed="rId2"/>
          <a:srcRect l="89362" t="53599" r="1521" b="14707"/>
          <a:stretch/>
        </p:blipFill>
        <p:spPr>
          <a:xfrm>
            <a:off x="4209351" y="2139344"/>
            <a:ext cx="519392" cy="1289656"/>
          </a:xfrm>
          <a:prstGeom prst="rect">
            <a:avLst/>
          </a:prstGeom>
        </p:spPr>
      </p:pic>
      <p:pic>
        <p:nvPicPr>
          <p:cNvPr id="5" name="Picture 4">
            <a:extLst>
              <a:ext uri="{FF2B5EF4-FFF2-40B4-BE49-F238E27FC236}">
                <a16:creationId xmlns:a16="http://schemas.microsoft.com/office/drawing/2014/main" id="{AB1F538A-26B3-D842-A550-3B9C7463B55C}"/>
              </a:ext>
            </a:extLst>
          </p:cNvPr>
          <p:cNvPicPr>
            <a:picLocks noChangeAspect="1"/>
          </p:cNvPicPr>
          <p:nvPr/>
        </p:nvPicPr>
        <p:blipFill rotWithShape="1">
          <a:blip r:embed="rId2"/>
          <a:srcRect r="12401"/>
          <a:stretch/>
        </p:blipFill>
        <p:spPr>
          <a:xfrm>
            <a:off x="93394" y="362960"/>
            <a:ext cx="4079602" cy="3326505"/>
          </a:xfrm>
          <a:prstGeom prst="rect">
            <a:avLst/>
          </a:prstGeom>
        </p:spPr>
      </p:pic>
      <p:grpSp>
        <p:nvGrpSpPr>
          <p:cNvPr id="3" name="Group 2">
            <a:extLst>
              <a:ext uri="{FF2B5EF4-FFF2-40B4-BE49-F238E27FC236}">
                <a16:creationId xmlns:a16="http://schemas.microsoft.com/office/drawing/2014/main" id="{5B4632D2-0859-8948-805D-7112440CC74C}"/>
              </a:ext>
            </a:extLst>
          </p:cNvPr>
          <p:cNvGrpSpPr/>
          <p:nvPr/>
        </p:nvGrpSpPr>
        <p:grpSpPr>
          <a:xfrm>
            <a:off x="5100387" y="662609"/>
            <a:ext cx="7091613" cy="5154636"/>
            <a:chOff x="6084513" y="1792224"/>
            <a:chExt cx="4647259" cy="3203522"/>
          </a:xfrm>
        </p:grpSpPr>
        <p:pic>
          <p:nvPicPr>
            <p:cNvPr id="28" name="Picture 27">
              <a:extLst>
                <a:ext uri="{FF2B5EF4-FFF2-40B4-BE49-F238E27FC236}">
                  <a16:creationId xmlns:a16="http://schemas.microsoft.com/office/drawing/2014/main" id="{E74F2FAE-846A-144E-A9C2-0179DD10C61D}"/>
                </a:ext>
              </a:extLst>
            </p:cNvPr>
            <p:cNvPicPr>
              <a:picLocks noChangeAspect="1"/>
            </p:cNvPicPr>
            <p:nvPr/>
          </p:nvPicPr>
          <p:blipFill rotWithShape="1">
            <a:blip r:embed="rId3"/>
            <a:srcRect l="-1" t="17343" r="12229" b="12589"/>
            <a:stretch/>
          </p:blipFill>
          <p:spPr>
            <a:xfrm>
              <a:off x="6084513" y="1792224"/>
              <a:ext cx="4012916" cy="3203522"/>
            </a:xfrm>
            <a:prstGeom prst="rect">
              <a:avLst/>
            </a:prstGeom>
          </p:spPr>
        </p:pic>
        <p:pic>
          <p:nvPicPr>
            <p:cNvPr id="63" name="Picture 62">
              <a:extLst>
                <a:ext uri="{FF2B5EF4-FFF2-40B4-BE49-F238E27FC236}">
                  <a16:creationId xmlns:a16="http://schemas.microsoft.com/office/drawing/2014/main" id="{3C7DCFB1-36B2-EB4C-BD3B-E1A3951E51CE}"/>
                </a:ext>
              </a:extLst>
            </p:cNvPr>
            <p:cNvPicPr>
              <a:picLocks noChangeAspect="1"/>
            </p:cNvPicPr>
            <p:nvPr/>
          </p:nvPicPr>
          <p:blipFill rotWithShape="1">
            <a:blip r:embed="rId3"/>
            <a:srcRect l="1701" t="2366" r="79913" b="88271"/>
            <a:stretch/>
          </p:blipFill>
          <p:spPr>
            <a:xfrm>
              <a:off x="10057318" y="4519733"/>
              <a:ext cx="674454" cy="343476"/>
            </a:xfrm>
            <a:prstGeom prst="rect">
              <a:avLst/>
            </a:prstGeom>
          </p:spPr>
        </p:pic>
        <p:pic>
          <p:nvPicPr>
            <p:cNvPr id="64" name="Picture 63">
              <a:extLst>
                <a:ext uri="{FF2B5EF4-FFF2-40B4-BE49-F238E27FC236}">
                  <a16:creationId xmlns:a16="http://schemas.microsoft.com/office/drawing/2014/main" id="{FA212745-6772-B04C-89A3-AFFAE11C7700}"/>
                </a:ext>
              </a:extLst>
            </p:cNvPr>
            <p:cNvPicPr>
              <a:picLocks noChangeAspect="1"/>
            </p:cNvPicPr>
            <p:nvPr/>
          </p:nvPicPr>
          <p:blipFill>
            <a:blip r:embed="rId4"/>
            <a:stretch>
              <a:fillRect/>
            </a:stretch>
          </p:blipFill>
          <p:spPr>
            <a:xfrm>
              <a:off x="10041706" y="1805302"/>
              <a:ext cx="674454" cy="2581893"/>
            </a:xfrm>
            <a:prstGeom prst="rect">
              <a:avLst/>
            </a:prstGeom>
          </p:spPr>
        </p:pic>
      </p:grpSp>
      <p:sp>
        <p:nvSpPr>
          <p:cNvPr id="9" name="TextBox 8">
            <a:extLst>
              <a:ext uri="{FF2B5EF4-FFF2-40B4-BE49-F238E27FC236}">
                <a16:creationId xmlns:a16="http://schemas.microsoft.com/office/drawing/2014/main" id="{085CB128-528A-3D42-80CB-FBF245B9AF95}"/>
              </a:ext>
            </a:extLst>
          </p:cNvPr>
          <p:cNvSpPr txBox="1"/>
          <p:nvPr/>
        </p:nvSpPr>
        <p:spPr>
          <a:xfrm>
            <a:off x="35112" y="190369"/>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a:t>
            </a:r>
          </a:p>
        </p:txBody>
      </p:sp>
      <p:sp>
        <p:nvSpPr>
          <p:cNvPr id="59" name="TextBox 58">
            <a:extLst>
              <a:ext uri="{FF2B5EF4-FFF2-40B4-BE49-F238E27FC236}">
                <a16:creationId xmlns:a16="http://schemas.microsoft.com/office/drawing/2014/main" id="{BA2FC473-4D6C-DB44-B36E-CF394B012C28}"/>
              </a:ext>
            </a:extLst>
          </p:cNvPr>
          <p:cNvSpPr txBox="1"/>
          <p:nvPr/>
        </p:nvSpPr>
        <p:spPr>
          <a:xfrm>
            <a:off x="4934317" y="221147"/>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sp>
        <p:nvSpPr>
          <p:cNvPr id="60" name="TextBox 59">
            <a:extLst>
              <a:ext uri="{FF2B5EF4-FFF2-40B4-BE49-F238E27FC236}">
                <a16:creationId xmlns:a16="http://schemas.microsoft.com/office/drawing/2014/main" id="{B946B86F-EFF2-AD4C-9DEA-7098D282BA06}"/>
              </a:ext>
            </a:extLst>
          </p:cNvPr>
          <p:cNvSpPr txBox="1"/>
          <p:nvPr/>
        </p:nvSpPr>
        <p:spPr>
          <a:xfrm>
            <a:off x="35112" y="3676030"/>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a:t>
            </a:r>
          </a:p>
        </p:txBody>
      </p:sp>
      <p:sp>
        <p:nvSpPr>
          <p:cNvPr id="10" name="TextBox 9">
            <a:extLst>
              <a:ext uri="{FF2B5EF4-FFF2-40B4-BE49-F238E27FC236}">
                <a16:creationId xmlns:a16="http://schemas.microsoft.com/office/drawing/2014/main" id="{8A332C94-89F9-9E4B-8381-35887A8ED7E3}"/>
              </a:ext>
            </a:extLst>
          </p:cNvPr>
          <p:cNvSpPr txBox="1"/>
          <p:nvPr/>
        </p:nvSpPr>
        <p:spPr>
          <a:xfrm>
            <a:off x="11075084" y="5545158"/>
            <a:ext cx="1217829"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autoscaled NSAF values</a:t>
            </a:r>
          </a:p>
        </p:txBody>
      </p:sp>
      <p:grpSp>
        <p:nvGrpSpPr>
          <p:cNvPr id="18" name="Group 17">
            <a:extLst>
              <a:ext uri="{FF2B5EF4-FFF2-40B4-BE49-F238E27FC236}">
                <a16:creationId xmlns:a16="http://schemas.microsoft.com/office/drawing/2014/main" id="{136DC75D-6212-9845-9DCD-9100F256B03A}"/>
              </a:ext>
            </a:extLst>
          </p:cNvPr>
          <p:cNvGrpSpPr/>
          <p:nvPr/>
        </p:nvGrpSpPr>
        <p:grpSpPr>
          <a:xfrm>
            <a:off x="60541" y="4005003"/>
            <a:ext cx="4873776" cy="2688980"/>
            <a:chOff x="60541" y="4005003"/>
            <a:chExt cx="4873776" cy="2688980"/>
          </a:xfrm>
        </p:grpSpPr>
        <p:pic>
          <p:nvPicPr>
            <p:cNvPr id="17" name="Picture 16">
              <a:extLst>
                <a:ext uri="{FF2B5EF4-FFF2-40B4-BE49-F238E27FC236}">
                  <a16:creationId xmlns:a16="http://schemas.microsoft.com/office/drawing/2014/main" id="{99E0D331-6D04-EC4E-9593-7B627204410E}"/>
                </a:ext>
              </a:extLst>
            </p:cNvPr>
            <p:cNvPicPr>
              <a:picLocks noChangeAspect="1"/>
            </p:cNvPicPr>
            <p:nvPr/>
          </p:nvPicPr>
          <p:blipFill rotWithShape="1">
            <a:blip r:embed="rId5"/>
            <a:srcRect r="9375"/>
            <a:stretch/>
          </p:blipFill>
          <p:spPr>
            <a:xfrm>
              <a:off x="60541" y="4005003"/>
              <a:ext cx="4873776" cy="2688980"/>
            </a:xfrm>
            <a:prstGeom prst="rect">
              <a:avLst/>
            </a:prstGeom>
          </p:spPr>
        </p:pic>
        <p:pic>
          <p:nvPicPr>
            <p:cNvPr id="65" name="Picture 64">
              <a:extLst>
                <a:ext uri="{FF2B5EF4-FFF2-40B4-BE49-F238E27FC236}">
                  <a16:creationId xmlns:a16="http://schemas.microsoft.com/office/drawing/2014/main" id="{B6BD4B84-97D0-4B42-A615-3F332BF99490}"/>
                </a:ext>
              </a:extLst>
            </p:cNvPr>
            <p:cNvPicPr>
              <a:picLocks noChangeAspect="1"/>
            </p:cNvPicPr>
            <p:nvPr/>
          </p:nvPicPr>
          <p:blipFill rotWithShape="1">
            <a:blip r:embed="rId5"/>
            <a:srcRect l="91122" t="45201" r="-2444" b="32733"/>
            <a:stretch/>
          </p:blipFill>
          <p:spPr>
            <a:xfrm>
              <a:off x="3547302" y="5710517"/>
              <a:ext cx="777777" cy="757867"/>
            </a:xfrm>
            <a:prstGeom prst="rect">
              <a:avLst/>
            </a:prstGeom>
          </p:spPr>
        </p:pic>
        <p:sp>
          <p:nvSpPr>
            <p:cNvPr id="66" name="TextBox 65">
              <a:extLst>
                <a:ext uri="{FF2B5EF4-FFF2-40B4-BE49-F238E27FC236}">
                  <a16:creationId xmlns:a16="http://schemas.microsoft.com/office/drawing/2014/main" id="{085B4ED0-01D2-A540-B0D6-F79596326513}"/>
                </a:ext>
              </a:extLst>
            </p:cNvPr>
            <p:cNvSpPr txBox="1"/>
            <p:nvPr/>
          </p:nvSpPr>
          <p:spPr>
            <a:xfrm>
              <a:off x="3546967" y="5510462"/>
              <a:ext cx="777777" cy="400110"/>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Temp (°C)</a:t>
              </a:r>
            </a:p>
            <a:p>
              <a:endParaRPr lang="en-US" sz="1000" dirty="0">
                <a:latin typeface="Arial" panose="020B0604020202020204" pitchFamily="34" charset="0"/>
                <a:cs typeface="Arial" panose="020B0604020202020204" pitchFamily="34" charset="0"/>
              </a:endParaRPr>
            </a:p>
          </p:txBody>
        </p:sp>
      </p:grpSp>
      <p:sp>
        <p:nvSpPr>
          <p:cNvPr id="36" name="Rectangle 35">
            <a:extLst>
              <a:ext uri="{FF2B5EF4-FFF2-40B4-BE49-F238E27FC236}">
                <a16:creationId xmlns:a16="http://schemas.microsoft.com/office/drawing/2014/main" id="{D835322A-275A-F043-BA53-F1A293EDA8E7}"/>
              </a:ext>
            </a:extLst>
          </p:cNvPr>
          <p:cNvSpPr/>
          <p:nvPr/>
        </p:nvSpPr>
        <p:spPr>
          <a:xfrm>
            <a:off x="4244996" y="847788"/>
            <a:ext cx="333060" cy="351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B423D1B-13EC-6449-B68F-D4014E6C409D}"/>
              </a:ext>
            </a:extLst>
          </p:cNvPr>
          <p:cNvSpPr txBox="1"/>
          <p:nvPr/>
        </p:nvSpPr>
        <p:spPr>
          <a:xfrm>
            <a:off x="4175428" y="749016"/>
            <a:ext cx="777777" cy="246221"/>
          </a:xfrm>
          <a:prstGeom prst="rect">
            <a:avLst/>
          </a:prstGeom>
          <a:solidFill>
            <a:schemeClr val="bg1"/>
          </a:solidFill>
        </p:spPr>
        <p:txBody>
          <a:bodyPr wrap="none" rtlCol="0">
            <a:spAutoFit/>
          </a:bodyPr>
          <a:lstStyle/>
          <a:p>
            <a:r>
              <a:rPr lang="en-US" sz="1000" dirty="0">
                <a:latin typeface="Arial" panose="020B0604020202020204" pitchFamily="34" charset="0"/>
                <a:cs typeface="Arial" panose="020B0604020202020204" pitchFamily="34" charset="0"/>
              </a:rPr>
              <a:t>Temp (°C)</a:t>
            </a:r>
          </a:p>
        </p:txBody>
      </p:sp>
      <p:sp>
        <p:nvSpPr>
          <p:cNvPr id="21" name="TextBox 20">
            <a:extLst>
              <a:ext uri="{FF2B5EF4-FFF2-40B4-BE49-F238E27FC236}">
                <a16:creationId xmlns:a16="http://schemas.microsoft.com/office/drawing/2014/main" id="{7D22F661-3D85-3044-B0D7-38B352BF7B76}"/>
              </a:ext>
            </a:extLst>
          </p:cNvPr>
          <p:cNvSpPr txBox="1"/>
          <p:nvPr/>
        </p:nvSpPr>
        <p:spPr>
          <a:xfrm>
            <a:off x="4178268" y="1873708"/>
            <a:ext cx="768159" cy="246221"/>
          </a:xfrm>
          <a:prstGeom prst="rect">
            <a:avLst/>
          </a:prstGeom>
          <a:solidFill>
            <a:schemeClr val="bg1"/>
          </a:solidFill>
        </p:spPr>
        <p:txBody>
          <a:bodyPr wrap="none" rtlCol="0">
            <a:spAutoFit/>
          </a:bodyPr>
          <a:lstStyle/>
          <a:p>
            <a:r>
              <a:rPr lang="en-US" sz="1000" dirty="0">
                <a:latin typeface="Arial" panose="020B0604020202020204" pitchFamily="34" charset="0"/>
                <a:cs typeface="Arial" panose="020B0604020202020204" pitchFamily="34" charset="0"/>
              </a:rPr>
              <a:t>Time (dpf)</a:t>
            </a:r>
          </a:p>
        </p:txBody>
      </p:sp>
      <p:pic>
        <p:nvPicPr>
          <p:cNvPr id="22" name="Picture 21">
            <a:extLst>
              <a:ext uri="{FF2B5EF4-FFF2-40B4-BE49-F238E27FC236}">
                <a16:creationId xmlns:a16="http://schemas.microsoft.com/office/drawing/2014/main" id="{21325718-2127-B341-9C63-8FDF1C1DFECC}"/>
              </a:ext>
            </a:extLst>
          </p:cNvPr>
          <p:cNvPicPr>
            <a:picLocks noChangeAspect="1"/>
          </p:cNvPicPr>
          <p:nvPr/>
        </p:nvPicPr>
        <p:blipFill rotWithShape="1">
          <a:blip r:embed="rId6"/>
          <a:srcRect l="90915" t="13690" r="-1571" b="73907"/>
          <a:stretch/>
        </p:blipFill>
        <p:spPr>
          <a:xfrm>
            <a:off x="4222880" y="979445"/>
            <a:ext cx="678936" cy="564481"/>
          </a:xfrm>
          <a:prstGeom prst="rect">
            <a:avLst/>
          </a:prstGeom>
        </p:spPr>
      </p:pic>
    </p:spTree>
    <p:extLst>
      <p:ext uri="{BB962C8B-B14F-4D97-AF65-F5344CB8AC3E}">
        <p14:creationId xmlns:p14="http://schemas.microsoft.com/office/powerpoint/2010/main" val="2047134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10DBDF-B9D5-174D-8472-3812800DA68C}"/>
              </a:ext>
            </a:extLst>
          </p:cNvPr>
          <p:cNvPicPr>
            <a:picLocks noChangeAspect="1"/>
          </p:cNvPicPr>
          <p:nvPr/>
        </p:nvPicPr>
        <p:blipFill>
          <a:blip r:embed="rId2"/>
          <a:stretch>
            <a:fillRect/>
          </a:stretch>
        </p:blipFill>
        <p:spPr>
          <a:xfrm>
            <a:off x="157012" y="528923"/>
            <a:ext cx="4819996" cy="3442854"/>
          </a:xfrm>
          <a:prstGeom prst="rect">
            <a:avLst/>
          </a:prstGeom>
        </p:spPr>
      </p:pic>
      <p:pic>
        <p:nvPicPr>
          <p:cNvPr id="63" name="Picture 62">
            <a:extLst>
              <a:ext uri="{FF2B5EF4-FFF2-40B4-BE49-F238E27FC236}">
                <a16:creationId xmlns:a16="http://schemas.microsoft.com/office/drawing/2014/main" id="{3C7DCFB1-36B2-EB4C-BD3B-E1A3951E51CE}"/>
              </a:ext>
            </a:extLst>
          </p:cNvPr>
          <p:cNvPicPr>
            <a:picLocks noChangeAspect="1"/>
          </p:cNvPicPr>
          <p:nvPr/>
        </p:nvPicPr>
        <p:blipFill rotWithShape="1">
          <a:blip r:embed="rId3"/>
          <a:srcRect l="1701" t="2366" r="79913" b="88271"/>
          <a:stretch/>
        </p:blipFill>
        <p:spPr>
          <a:xfrm>
            <a:off x="11162795" y="5051315"/>
            <a:ext cx="1029201" cy="552671"/>
          </a:xfrm>
          <a:prstGeom prst="rect">
            <a:avLst/>
          </a:prstGeom>
        </p:spPr>
      </p:pic>
      <p:sp>
        <p:nvSpPr>
          <p:cNvPr id="9" name="TextBox 8">
            <a:extLst>
              <a:ext uri="{FF2B5EF4-FFF2-40B4-BE49-F238E27FC236}">
                <a16:creationId xmlns:a16="http://schemas.microsoft.com/office/drawing/2014/main" id="{085CB128-528A-3D42-80CB-FBF245B9AF95}"/>
              </a:ext>
            </a:extLst>
          </p:cNvPr>
          <p:cNvSpPr txBox="1"/>
          <p:nvPr/>
        </p:nvSpPr>
        <p:spPr>
          <a:xfrm>
            <a:off x="35112" y="190369"/>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a:t>
            </a:r>
          </a:p>
        </p:txBody>
      </p:sp>
      <p:sp>
        <p:nvSpPr>
          <p:cNvPr id="59" name="TextBox 58">
            <a:extLst>
              <a:ext uri="{FF2B5EF4-FFF2-40B4-BE49-F238E27FC236}">
                <a16:creationId xmlns:a16="http://schemas.microsoft.com/office/drawing/2014/main" id="{BA2FC473-4D6C-DB44-B36E-CF394B012C28}"/>
              </a:ext>
            </a:extLst>
          </p:cNvPr>
          <p:cNvSpPr txBox="1"/>
          <p:nvPr/>
        </p:nvSpPr>
        <p:spPr>
          <a:xfrm>
            <a:off x="4934317" y="221147"/>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8A332C94-89F9-9E4B-8381-35887A8ED7E3}"/>
              </a:ext>
            </a:extLst>
          </p:cNvPr>
          <p:cNvSpPr txBox="1"/>
          <p:nvPr/>
        </p:nvSpPr>
        <p:spPr>
          <a:xfrm>
            <a:off x="11075084" y="5545158"/>
            <a:ext cx="1217829"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autoscaled NSAF values</a:t>
            </a:r>
          </a:p>
        </p:txBody>
      </p:sp>
      <p:sp>
        <p:nvSpPr>
          <p:cNvPr id="36" name="Rectangle 35">
            <a:extLst>
              <a:ext uri="{FF2B5EF4-FFF2-40B4-BE49-F238E27FC236}">
                <a16:creationId xmlns:a16="http://schemas.microsoft.com/office/drawing/2014/main" id="{D835322A-275A-F043-BA53-F1A293EDA8E7}"/>
              </a:ext>
            </a:extLst>
          </p:cNvPr>
          <p:cNvSpPr/>
          <p:nvPr/>
        </p:nvSpPr>
        <p:spPr>
          <a:xfrm>
            <a:off x="4453900" y="1579917"/>
            <a:ext cx="480417" cy="407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61DA4C6-85BB-0849-AFE4-46FDE4A6E406}"/>
              </a:ext>
            </a:extLst>
          </p:cNvPr>
          <p:cNvPicPr>
            <a:picLocks noChangeAspect="1"/>
          </p:cNvPicPr>
          <p:nvPr/>
        </p:nvPicPr>
        <p:blipFill>
          <a:blip r:embed="rId4"/>
          <a:stretch>
            <a:fillRect/>
          </a:stretch>
        </p:blipFill>
        <p:spPr>
          <a:xfrm>
            <a:off x="11075085" y="1302739"/>
            <a:ext cx="803022" cy="2711845"/>
          </a:xfrm>
          <a:prstGeom prst="rect">
            <a:avLst/>
          </a:prstGeom>
        </p:spPr>
      </p:pic>
      <p:sp>
        <p:nvSpPr>
          <p:cNvPr id="67" name="TextBox 66">
            <a:extLst>
              <a:ext uri="{FF2B5EF4-FFF2-40B4-BE49-F238E27FC236}">
                <a16:creationId xmlns:a16="http://schemas.microsoft.com/office/drawing/2014/main" id="{1CE475D6-5944-BC4B-B4B8-C03CA6292211}"/>
              </a:ext>
            </a:extLst>
          </p:cNvPr>
          <p:cNvSpPr txBox="1"/>
          <p:nvPr/>
        </p:nvSpPr>
        <p:spPr>
          <a:xfrm>
            <a:off x="4421529" y="787614"/>
            <a:ext cx="693075"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Temp (°C)</a:t>
            </a:r>
          </a:p>
        </p:txBody>
      </p:sp>
      <p:grpSp>
        <p:nvGrpSpPr>
          <p:cNvPr id="11" name="Group 10">
            <a:extLst>
              <a:ext uri="{FF2B5EF4-FFF2-40B4-BE49-F238E27FC236}">
                <a16:creationId xmlns:a16="http://schemas.microsoft.com/office/drawing/2014/main" id="{277F57D3-85ED-EE4B-851A-271BF750FA45}"/>
              </a:ext>
            </a:extLst>
          </p:cNvPr>
          <p:cNvGrpSpPr/>
          <p:nvPr/>
        </p:nvGrpSpPr>
        <p:grpSpPr>
          <a:xfrm>
            <a:off x="4419798" y="985098"/>
            <a:ext cx="694806" cy="1341858"/>
            <a:chOff x="4783801" y="590100"/>
            <a:chExt cx="694806" cy="1341858"/>
          </a:xfrm>
        </p:grpSpPr>
        <p:sp>
          <p:nvSpPr>
            <p:cNvPr id="68" name="TextBox 67">
              <a:extLst>
                <a:ext uri="{FF2B5EF4-FFF2-40B4-BE49-F238E27FC236}">
                  <a16:creationId xmlns:a16="http://schemas.microsoft.com/office/drawing/2014/main" id="{C9ED5C76-E121-964E-B517-6D9A7BB1364E}"/>
                </a:ext>
              </a:extLst>
            </p:cNvPr>
            <p:cNvSpPr txBox="1"/>
            <p:nvPr/>
          </p:nvSpPr>
          <p:spPr>
            <a:xfrm>
              <a:off x="4783801" y="1747292"/>
              <a:ext cx="694806"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Time (dpf)</a:t>
              </a:r>
            </a:p>
          </p:txBody>
        </p:sp>
        <p:pic>
          <p:nvPicPr>
            <p:cNvPr id="31" name="Picture 30">
              <a:extLst>
                <a:ext uri="{FF2B5EF4-FFF2-40B4-BE49-F238E27FC236}">
                  <a16:creationId xmlns:a16="http://schemas.microsoft.com/office/drawing/2014/main" id="{5BF6149C-7FF3-5D45-9E1E-07A41289504A}"/>
                </a:ext>
              </a:extLst>
            </p:cNvPr>
            <p:cNvPicPr>
              <a:picLocks noChangeAspect="1"/>
            </p:cNvPicPr>
            <p:nvPr/>
          </p:nvPicPr>
          <p:blipFill rotWithShape="1">
            <a:blip r:embed="rId5"/>
            <a:srcRect l="90915" t="13690" r="-1571" b="73907"/>
            <a:stretch/>
          </p:blipFill>
          <p:spPr>
            <a:xfrm>
              <a:off x="4831790" y="590100"/>
              <a:ext cx="578019" cy="480577"/>
            </a:xfrm>
            <a:prstGeom prst="rect">
              <a:avLst/>
            </a:prstGeom>
          </p:spPr>
        </p:pic>
      </p:grpSp>
      <p:pic>
        <p:nvPicPr>
          <p:cNvPr id="5" name="Picture 4">
            <a:extLst>
              <a:ext uri="{FF2B5EF4-FFF2-40B4-BE49-F238E27FC236}">
                <a16:creationId xmlns:a16="http://schemas.microsoft.com/office/drawing/2014/main" id="{772501CE-0FEE-8640-8B38-BB2AD4F015EE}"/>
              </a:ext>
            </a:extLst>
          </p:cNvPr>
          <p:cNvPicPr>
            <a:picLocks noChangeAspect="1"/>
          </p:cNvPicPr>
          <p:nvPr/>
        </p:nvPicPr>
        <p:blipFill>
          <a:blip r:embed="rId6"/>
          <a:stretch>
            <a:fillRect/>
          </a:stretch>
        </p:blipFill>
        <p:spPr>
          <a:xfrm>
            <a:off x="157012" y="4340875"/>
            <a:ext cx="4899205" cy="2449603"/>
          </a:xfrm>
          <a:prstGeom prst="rect">
            <a:avLst/>
          </a:prstGeom>
        </p:spPr>
      </p:pic>
      <p:sp>
        <p:nvSpPr>
          <p:cNvPr id="21" name="TextBox 20">
            <a:extLst>
              <a:ext uri="{FF2B5EF4-FFF2-40B4-BE49-F238E27FC236}">
                <a16:creationId xmlns:a16="http://schemas.microsoft.com/office/drawing/2014/main" id="{7B96C710-4841-C84B-8AB4-6E658EEBE0C3}"/>
              </a:ext>
            </a:extLst>
          </p:cNvPr>
          <p:cNvSpPr txBox="1"/>
          <p:nvPr/>
        </p:nvSpPr>
        <p:spPr>
          <a:xfrm>
            <a:off x="46926" y="4014584"/>
            <a:ext cx="31788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a:t>
            </a:r>
          </a:p>
        </p:txBody>
      </p:sp>
      <p:pic>
        <p:nvPicPr>
          <p:cNvPr id="7" name="Picture 6">
            <a:extLst>
              <a:ext uri="{FF2B5EF4-FFF2-40B4-BE49-F238E27FC236}">
                <a16:creationId xmlns:a16="http://schemas.microsoft.com/office/drawing/2014/main" id="{721545EB-AEAD-A94C-BB65-6DEDFCDA0C53}"/>
              </a:ext>
            </a:extLst>
          </p:cNvPr>
          <p:cNvPicPr>
            <a:picLocks noChangeAspect="1"/>
          </p:cNvPicPr>
          <p:nvPr/>
        </p:nvPicPr>
        <p:blipFill rotWithShape="1">
          <a:blip r:embed="rId7"/>
          <a:srcRect t="18261" r="12770" b="12713"/>
          <a:stretch/>
        </p:blipFill>
        <p:spPr>
          <a:xfrm>
            <a:off x="5179400" y="559701"/>
            <a:ext cx="5882478" cy="5256482"/>
          </a:xfrm>
          <a:prstGeom prst="rect">
            <a:avLst/>
          </a:prstGeom>
        </p:spPr>
      </p:pic>
    </p:spTree>
    <p:extLst>
      <p:ext uri="{BB962C8B-B14F-4D97-AF65-F5344CB8AC3E}">
        <p14:creationId xmlns:p14="http://schemas.microsoft.com/office/powerpoint/2010/main" val="2941205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D72-8BE8-9C4A-A5B6-34DF2036AF38}"/>
              </a:ext>
            </a:extLst>
          </p:cNvPr>
          <p:cNvSpPr>
            <a:spLocks noGrp="1"/>
          </p:cNvSpPr>
          <p:nvPr>
            <p:ph type="title"/>
          </p:nvPr>
        </p:nvSpPr>
        <p:spPr/>
        <p:txBody>
          <a:bodyPr/>
          <a:lstStyle/>
          <a:p>
            <a:r>
              <a:rPr lang="en-US" dirty="0"/>
              <a:t>GO enrichment Sept 2019</a:t>
            </a:r>
          </a:p>
        </p:txBody>
      </p:sp>
      <p:sp>
        <p:nvSpPr>
          <p:cNvPr id="3" name="Content Placeholder 2">
            <a:extLst>
              <a:ext uri="{FF2B5EF4-FFF2-40B4-BE49-F238E27FC236}">
                <a16:creationId xmlns:a16="http://schemas.microsoft.com/office/drawing/2014/main" id="{5721461B-C12C-5841-B1C8-8EBFA704D5F6}"/>
              </a:ext>
            </a:extLst>
          </p:cNvPr>
          <p:cNvSpPr>
            <a:spLocks noGrp="1"/>
          </p:cNvSpPr>
          <p:nvPr>
            <p:ph idx="1"/>
          </p:nvPr>
        </p:nvSpPr>
        <p:spPr/>
        <p:txBody>
          <a:bodyPr>
            <a:normAutofit fontScale="92500"/>
          </a:bodyPr>
          <a:lstStyle/>
          <a:p>
            <a:r>
              <a:rPr lang="en-US" dirty="0"/>
              <a:t>BLAST to </a:t>
            </a:r>
            <a:r>
              <a:rPr lang="en-US" dirty="0" err="1"/>
              <a:t>Uniprot</a:t>
            </a:r>
            <a:r>
              <a:rPr lang="en-US" dirty="0"/>
              <a:t> to get GO IDs for each protein</a:t>
            </a:r>
          </a:p>
          <a:p>
            <a:r>
              <a:rPr lang="en-US" dirty="0"/>
              <a:t>make list of significantly different proteins and their GO IDs</a:t>
            </a:r>
          </a:p>
          <a:p>
            <a:r>
              <a:rPr lang="en-US" dirty="0"/>
              <a:t>make list of universe proteins and their GO IDs (significant proteins are also part of this list)</a:t>
            </a:r>
          </a:p>
          <a:p>
            <a:r>
              <a:rPr lang="en-US" dirty="0"/>
              <a:t>Compute fisher’s exact test for each GO ID to see if the proportion of significant proteins annotated to a GO ID is significantly different (aka enriched) than the proportion of universe proteins annotated to a GO ID</a:t>
            </a:r>
          </a:p>
          <a:p>
            <a:r>
              <a:rPr lang="en-US" dirty="0"/>
              <a:t>For significantly enriched proteins, compute GO semantic similarity</a:t>
            </a:r>
          </a:p>
          <a:p>
            <a:r>
              <a:rPr lang="en-US" dirty="0"/>
              <a:t>Plot similarity scores as heatmap to identify clades of similar GO terms </a:t>
            </a:r>
          </a:p>
        </p:txBody>
      </p:sp>
    </p:spTree>
    <p:extLst>
      <p:ext uri="{BB962C8B-B14F-4D97-AF65-F5344CB8AC3E}">
        <p14:creationId xmlns:p14="http://schemas.microsoft.com/office/powerpoint/2010/main" val="1842270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D72-8BE8-9C4A-A5B6-34DF2036AF38}"/>
              </a:ext>
            </a:extLst>
          </p:cNvPr>
          <p:cNvSpPr>
            <a:spLocks noGrp="1"/>
          </p:cNvSpPr>
          <p:nvPr>
            <p:ph type="title"/>
          </p:nvPr>
        </p:nvSpPr>
        <p:spPr/>
        <p:txBody>
          <a:bodyPr/>
          <a:lstStyle/>
          <a:p>
            <a:r>
              <a:rPr lang="en-US" dirty="0"/>
              <a:t>GO enrichment Oct 2019</a:t>
            </a:r>
          </a:p>
        </p:txBody>
      </p:sp>
      <p:sp>
        <p:nvSpPr>
          <p:cNvPr id="3" name="Content Placeholder 2">
            <a:extLst>
              <a:ext uri="{FF2B5EF4-FFF2-40B4-BE49-F238E27FC236}">
                <a16:creationId xmlns:a16="http://schemas.microsoft.com/office/drawing/2014/main" id="{5721461B-C12C-5841-B1C8-8EBFA704D5F6}"/>
              </a:ext>
            </a:extLst>
          </p:cNvPr>
          <p:cNvSpPr>
            <a:spLocks noGrp="1"/>
          </p:cNvSpPr>
          <p:nvPr>
            <p:ph idx="1"/>
          </p:nvPr>
        </p:nvSpPr>
        <p:spPr/>
        <p:txBody>
          <a:bodyPr>
            <a:normAutofit/>
          </a:bodyPr>
          <a:lstStyle/>
          <a:p>
            <a:r>
              <a:rPr lang="en-US" dirty="0"/>
              <a:t>BLAST to </a:t>
            </a:r>
            <a:r>
              <a:rPr lang="en-US" dirty="0" err="1"/>
              <a:t>Uniprot</a:t>
            </a:r>
            <a:r>
              <a:rPr lang="en-US" dirty="0"/>
              <a:t> to get GO IDs for each protein</a:t>
            </a:r>
          </a:p>
          <a:p>
            <a:r>
              <a:rPr lang="en-US" dirty="0"/>
              <a:t>Use </a:t>
            </a:r>
            <a:r>
              <a:rPr lang="en-US" dirty="0" err="1"/>
              <a:t>topGO</a:t>
            </a:r>
            <a:r>
              <a:rPr lang="en-US" dirty="0"/>
              <a:t> to calculate weight01 fisher test for each clade terms vs. all proteins </a:t>
            </a:r>
            <a:r>
              <a:rPr lang="en-US" dirty="0" err="1"/>
              <a:t>ID’d</a:t>
            </a:r>
            <a:r>
              <a:rPr lang="en-US" dirty="0"/>
              <a:t> in both silos</a:t>
            </a:r>
          </a:p>
          <a:p>
            <a:r>
              <a:rPr lang="en-US" dirty="0"/>
              <a:t>Subset results for terms that are present in the background in &gt;=5 genes and with p-value 0.05 (</a:t>
            </a:r>
            <a:r>
              <a:rPr lang="en-US" dirty="0" err="1"/>
              <a:t>liew</a:t>
            </a:r>
            <a:r>
              <a:rPr lang="en-US" dirty="0"/>
              <a:t> paper)</a:t>
            </a:r>
          </a:p>
          <a:p>
            <a:r>
              <a:rPr lang="en-US" dirty="0"/>
              <a:t>Get GO Slim terms for all sig. terms</a:t>
            </a:r>
          </a:p>
          <a:p>
            <a:r>
              <a:rPr lang="en-US" dirty="0"/>
              <a:t>Plot # of sig. terms/go slim term/each clade as heatmap</a:t>
            </a:r>
          </a:p>
        </p:txBody>
      </p:sp>
    </p:spTree>
    <p:extLst>
      <p:ext uri="{BB962C8B-B14F-4D97-AF65-F5344CB8AC3E}">
        <p14:creationId xmlns:p14="http://schemas.microsoft.com/office/powerpoint/2010/main" val="1112106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2B0FC3-9A51-C445-9076-4C2A4BD723EE}"/>
              </a:ext>
            </a:extLst>
          </p:cNvPr>
          <p:cNvPicPr>
            <a:picLocks noChangeAspect="1"/>
          </p:cNvPicPr>
          <p:nvPr/>
        </p:nvPicPr>
        <p:blipFill rotWithShape="1">
          <a:blip r:embed="rId2"/>
          <a:srcRect t="25917" r="32025" b="7266"/>
          <a:stretch/>
        </p:blipFill>
        <p:spPr>
          <a:xfrm>
            <a:off x="462923" y="914400"/>
            <a:ext cx="3293151" cy="5943600"/>
          </a:xfrm>
          <a:prstGeom prst="rect">
            <a:avLst/>
          </a:prstGeom>
        </p:spPr>
      </p:pic>
      <p:pic>
        <p:nvPicPr>
          <p:cNvPr id="6" name="Picture 5">
            <a:extLst>
              <a:ext uri="{FF2B5EF4-FFF2-40B4-BE49-F238E27FC236}">
                <a16:creationId xmlns:a16="http://schemas.microsoft.com/office/drawing/2014/main" id="{8766E495-C304-8D47-AB14-8A7AF477068A}"/>
              </a:ext>
            </a:extLst>
          </p:cNvPr>
          <p:cNvPicPr>
            <a:picLocks noChangeAspect="1"/>
          </p:cNvPicPr>
          <p:nvPr/>
        </p:nvPicPr>
        <p:blipFill rotWithShape="1">
          <a:blip r:embed="rId2"/>
          <a:srcRect l="67892" t="25917" r="4278" b="7266"/>
          <a:stretch/>
        </p:blipFill>
        <p:spPr>
          <a:xfrm>
            <a:off x="3671667" y="900332"/>
            <a:ext cx="2486745" cy="5943600"/>
          </a:xfrm>
          <a:prstGeom prst="rect">
            <a:avLst/>
          </a:prstGeom>
        </p:spPr>
      </p:pic>
      <p:pic>
        <p:nvPicPr>
          <p:cNvPr id="7" name="Picture 6">
            <a:extLst>
              <a:ext uri="{FF2B5EF4-FFF2-40B4-BE49-F238E27FC236}">
                <a16:creationId xmlns:a16="http://schemas.microsoft.com/office/drawing/2014/main" id="{00B27352-9B04-8044-A5FA-29CBF1DE0873}"/>
              </a:ext>
            </a:extLst>
          </p:cNvPr>
          <p:cNvPicPr>
            <a:picLocks noChangeAspect="1"/>
          </p:cNvPicPr>
          <p:nvPr/>
        </p:nvPicPr>
        <p:blipFill rotWithShape="1">
          <a:blip r:embed="rId2"/>
          <a:srcRect l="4103" t="3353" r="72646" b="79365"/>
          <a:stretch/>
        </p:blipFill>
        <p:spPr>
          <a:xfrm>
            <a:off x="-95016" y="5284922"/>
            <a:ext cx="1491752" cy="1044225"/>
          </a:xfrm>
          <a:prstGeom prst="rect">
            <a:avLst/>
          </a:prstGeom>
        </p:spPr>
      </p:pic>
      <p:sp>
        <p:nvSpPr>
          <p:cNvPr id="8" name="TextBox 7">
            <a:extLst>
              <a:ext uri="{FF2B5EF4-FFF2-40B4-BE49-F238E27FC236}">
                <a16:creationId xmlns:a16="http://schemas.microsoft.com/office/drawing/2014/main" id="{9B7A233E-B12C-344F-B282-E035E396BBBB}"/>
              </a:ext>
            </a:extLst>
          </p:cNvPr>
          <p:cNvSpPr txBox="1"/>
          <p:nvPr/>
        </p:nvSpPr>
        <p:spPr>
          <a:xfrm>
            <a:off x="0" y="6302558"/>
            <a:ext cx="1491753"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number of significantly enriched GO terms</a:t>
            </a:r>
          </a:p>
        </p:txBody>
      </p:sp>
      <p:sp>
        <p:nvSpPr>
          <p:cNvPr id="10" name="TextBox 9">
            <a:extLst>
              <a:ext uri="{FF2B5EF4-FFF2-40B4-BE49-F238E27FC236}">
                <a16:creationId xmlns:a16="http://schemas.microsoft.com/office/drawing/2014/main" id="{08B3C8E2-1A7E-6549-B9DC-EDD318E79541}"/>
              </a:ext>
            </a:extLst>
          </p:cNvPr>
          <p:cNvSpPr txBox="1"/>
          <p:nvPr/>
        </p:nvSpPr>
        <p:spPr>
          <a:xfrm>
            <a:off x="1817799" y="886264"/>
            <a:ext cx="1880643" cy="369332"/>
          </a:xfrm>
          <a:prstGeom prst="rect">
            <a:avLst/>
          </a:prstGeom>
          <a:noFill/>
        </p:spPr>
        <p:txBody>
          <a:bodyPr wrap="none" rtlCol="0">
            <a:spAutoFit/>
          </a:bodyPr>
          <a:lstStyle/>
          <a:p>
            <a:r>
              <a:rPr lang="en-US" dirty="0">
                <a:solidFill>
                  <a:schemeClr val="bg1"/>
                </a:solidFill>
              </a:rPr>
              <a:t>1     2      3     4     5</a:t>
            </a:r>
          </a:p>
        </p:txBody>
      </p:sp>
    </p:spTree>
    <p:extLst>
      <p:ext uri="{BB962C8B-B14F-4D97-AF65-F5344CB8AC3E}">
        <p14:creationId xmlns:p14="http://schemas.microsoft.com/office/powerpoint/2010/main" val="963352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E3AF2E3-6A19-3F4B-83F6-CBA5F9FFC3C1}"/>
              </a:ext>
            </a:extLst>
          </p:cNvPr>
          <p:cNvGrpSpPr/>
          <p:nvPr/>
        </p:nvGrpSpPr>
        <p:grpSpPr>
          <a:xfrm>
            <a:off x="419291" y="714803"/>
            <a:ext cx="4767905" cy="6206299"/>
            <a:chOff x="541211" y="318563"/>
            <a:chExt cx="4767905" cy="6206299"/>
          </a:xfrm>
        </p:grpSpPr>
        <p:grpSp>
          <p:nvGrpSpPr>
            <p:cNvPr id="11" name="Group 10">
              <a:extLst>
                <a:ext uri="{FF2B5EF4-FFF2-40B4-BE49-F238E27FC236}">
                  <a16:creationId xmlns:a16="http://schemas.microsoft.com/office/drawing/2014/main" id="{32BB1214-B1FB-7349-B089-88CBFC65A8B1}"/>
                </a:ext>
              </a:extLst>
            </p:cNvPr>
            <p:cNvGrpSpPr/>
            <p:nvPr/>
          </p:nvGrpSpPr>
          <p:grpSpPr>
            <a:xfrm>
              <a:off x="541211" y="333138"/>
              <a:ext cx="4767905" cy="6191724"/>
              <a:chOff x="6196946" y="295844"/>
              <a:chExt cx="5486347" cy="6759864"/>
            </a:xfrm>
          </p:grpSpPr>
          <p:pic>
            <p:nvPicPr>
              <p:cNvPr id="12" name="Picture 11">
                <a:extLst>
                  <a:ext uri="{FF2B5EF4-FFF2-40B4-BE49-F238E27FC236}">
                    <a16:creationId xmlns:a16="http://schemas.microsoft.com/office/drawing/2014/main" id="{17D14594-EB0F-6047-AB3F-2B4FE541C1BC}"/>
                  </a:ext>
                </a:extLst>
              </p:cNvPr>
              <p:cNvPicPr>
                <a:picLocks noChangeAspect="1"/>
              </p:cNvPicPr>
              <p:nvPr/>
            </p:nvPicPr>
            <p:blipFill rotWithShape="1">
              <a:blip r:embed="rId2"/>
              <a:srcRect t="25659" r="56927" b="7570"/>
              <a:stretch/>
            </p:blipFill>
            <p:spPr>
              <a:xfrm>
                <a:off x="6196946" y="295844"/>
                <a:ext cx="2708614" cy="6477190"/>
              </a:xfrm>
              <a:prstGeom prst="rect">
                <a:avLst/>
              </a:prstGeom>
            </p:spPr>
          </p:pic>
          <p:pic>
            <p:nvPicPr>
              <p:cNvPr id="13" name="Picture 12">
                <a:extLst>
                  <a:ext uri="{FF2B5EF4-FFF2-40B4-BE49-F238E27FC236}">
                    <a16:creationId xmlns:a16="http://schemas.microsoft.com/office/drawing/2014/main" id="{70403C9A-E678-3A43-B3C4-47D0D113C5DA}"/>
                  </a:ext>
                </a:extLst>
              </p:cNvPr>
              <p:cNvPicPr>
                <a:picLocks noChangeAspect="1"/>
              </p:cNvPicPr>
              <p:nvPr/>
            </p:nvPicPr>
            <p:blipFill rotWithShape="1">
              <a:blip r:embed="rId2"/>
              <a:srcRect l="43458" t="25660" r="27191" b="4655"/>
              <a:stretch/>
            </p:blipFill>
            <p:spPr>
              <a:xfrm>
                <a:off x="8836099" y="295844"/>
                <a:ext cx="2847194" cy="6759864"/>
              </a:xfrm>
              <a:prstGeom prst="rect">
                <a:avLst/>
              </a:prstGeom>
            </p:spPr>
          </p:pic>
        </p:grpSp>
        <p:sp>
          <p:nvSpPr>
            <p:cNvPr id="14" name="TextBox 13">
              <a:extLst>
                <a:ext uri="{FF2B5EF4-FFF2-40B4-BE49-F238E27FC236}">
                  <a16:creationId xmlns:a16="http://schemas.microsoft.com/office/drawing/2014/main" id="{F576208A-E05F-0A47-9C85-D2CE9B32362C}"/>
                </a:ext>
              </a:extLst>
            </p:cNvPr>
            <p:cNvSpPr txBox="1"/>
            <p:nvPr/>
          </p:nvSpPr>
          <p:spPr>
            <a:xfrm>
              <a:off x="2106131" y="318563"/>
              <a:ext cx="788999" cy="369332"/>
            </a:xfrm>
            <a:prstGeom prst="rect">
              <a:avLst/>
            </a:prstGeom>
            <a:noFill/>
          </p:spPr>
          <p:txBody>
            <a:bodyPr wrap="none" rtlCol="0">
              <a:spAutoFit/>
            </a:bodyPr>
            <a:lstStyle/>
            <a:p>
              <a:r>
                <a:rPr lang="en-US" dirty="0">
                  <a:solidFill>
                    <a:schemeClr val="bg1"/>
                  </a:solidFill>
                </a:rPr>
                <a:t>1     2  </a:t>
              </a:r>
            </a:p>
          </p:txBody>
        </p:sp>
      </p:grpSp>
      <p:pic>
        <p:nvPicPr>
          <p:cNvPr id="15" name="Picture 14">
            <a:extLst>
              <a:ext uri="{FF2B5EF4-FFF2-40B4-BE49-F238E27FC236}">
                <a16:creationId xmlns:a16="http://schemas.microsoft.com/office/drawing/2014/main" id="{96F73081-2179-F844-9171-F4B624560E70}"/>
              </a:ext>
            </a:extLst>
          </p:cNvPr>
          <p:cNvPicPr>
            <a:picLocks noChangeAspect="1"/>
          </p:cNvPicPr>
          <p:nvPr/>
        </p:nvPicPr>
        <p:blipFill rotWithShape="1">
          <a:blip r:embed="rId3"/>
          <a:srcRect l="4103" t="3353" r="72646" b="79365"/>
          <a:stretch/>
        </p:blipFill>
        <p:spPr>
          <a:xfrm>
            <a:off x="-95016" y="5284922"/>
            <a:ext cx="1491752" cy="1044225"/>
          </a:xfrm>
          <a:prstGeom prst="rect">
            <a:avLst/>
          </a:prstGeom>
        </p:spPr>
      </p:pic>
      <p:sp>
        <p:nvSpPr>
          <p:cNvPr id="16" name="TextBox 15">
            <a:extLst>
              <a:ext uri="{FF2B5EF4-FFF2-40B4-BE49-F238E27FC236}">
                <a16:creationId xmlns:a16="http://schemas.microsoft.com/office/drawing/2014/main" id="{68D2044F-B522-6146-9D7F-9D4C440202BF}"/>
              </a:ext>
            </a:extLst>
          </p:cNvPr>
          <p:cNvSpPr txBox="1"/>
          <p:nvPr/>
        </p:nvSpPr>
        <p:spPr>
          <a:xfrm>
            <a:off x="0" y="6302558"/>
            <a:ext cx="1491753"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number of significantly enriched GO terms</a:t>
            </a:r>
          </a:p>
        </p:txBody>
      </p:sp>
    </p:spTree>
    <p:extLst>
      <p:ext uri="{BB962C8B-B14F-4D97-AF65-F5344CB8AC3E}">
        <p14:creationId xmlns:p14="http://schemas.microsoft.com/office/powerpoint/2010/main" val="380118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6C5548-58F6-0F4D-845C-E43BA66408FD}"/>
              </a:ext>
            </a:extLst>
          </p:cNvPr>
          <p:cNvPicPr>
            <a:picLocks noChangeAspect="1"/>
          </p:cNvPicPr>
          <p:nvPr/>
        </p:nvPicPr>
        <p:blipFill>
          <a:blip r:embed="rId2"/>
          <a:stretch>
            <a:fillRect/>
          </a:stretch>
        </p:blipFill>
        <p:spPr>
          <a:xfrm>
            <a:off x="2702443" y="3241964"/>
            <a:ext cx="6740820" cy="3315296"/>
          </a:xfrm>
          <a:prstGeom prst="rect">
            <a:avLst/>
          </a:prstGeom>
        </p:spPr>
      </p:pic>
      <p:pic>
        <p:nvPicPr>
          <p:cNvPr id="6" name="Picture 5">
            <a:extLst>
              <a:ext uri="{FF2B5EF4-FFF2-40B4-BE49-F238E27FC236}">
                <a16:creationId xmlns:a16="http://schemas.microsoft.com/office/drawing/2014/main" id="{F56EDA28-C324-FC49-81EF-C437B1231DC1}"/>
              </a:ext>
            </a:extLst>
          </p:cNvPr>
          <p:cNvPicPr>
            <a:picLocks noChangeAspect="1"/>
          </p:cNvPicPr>
          <p:nvPr/>
        </p:nvPicPr>
        <p:blipFill>
          <a:blip r:embed="rId3"/>
          <a:stretch>
            <a:fillRect/>
          </a:stretch>
        </p:blipFill>
        <p:spPr>
          <a:xfrm>
            <a:off x="2702442" y="-73333"/>
            <a:ext cx="6740820" cy="3315297"/>
          </a:xfrm>
          <a:prstGeom prst="rect">
            <a:avLst/>
          </a:prstGeom>
        </p:spPr>
      </p:pic>
      <p:sp>
        <p:nvSpPr>
          <p:cNvPr id="7" name="TextBox 6">
            <a:extLst>
              <a:ext uri="{FF2B5EF4-FFF2-40B4-BE49-F238E27FC236}">
                <a16:creationId xmlns:a16="http://schemas.microsoft.com/office/drawing/2014/main" id="{05F703B6-AC14-674B-92D4-AC3C2A8235C3}"/>
              </a:ext>
            </a:extLst>
          </p:cNvPr>
          <p:cNvSpPr txBox="1"/>
          <p:nvPr/>
        </p:nvSpPr>
        <p:spPr>
          <a:xfrm rot="16200000">
            <a:off x="1797838" y="4761112"/>
            <a:ext cx="180921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Log</a:t>
            </a:r>
            <a:r>
              <a:rPr lang="en-US" sz="1200" b="1" baseline="-25000" dirty="0">
                <a:latin typeface="Arial" panose="020B0604020202020204" pitchFamily="34" charset="0"/>
                <a:cs typeface="Arial" panose="020B0604020202020204" pitchFamily="34" charset="0"/>
              </a:rPr>
              <a:t>2</a:t>
            </a:r>
            <a:r>
              <a:rPr lang="en-US" sz="1200" b="1" dirty="0">
                <a:latin typeface="Arial" panose="020B0604020202020204" pitchFamily="34" charset="0"/>
                <a:cs typeface="Arial" panose="020B0604020202020204" pitchFamily="34" charset="0"/>
              </a:rPr>
              <a:t> ADJNSAF values</a:t>
            </a:r>
          </a:p>
        </p:txBody>
      </p:sp>
      <p:sp>
        <p:nvSpPr>
          <p:cNvPr id="8" name="TextBox 7">
            <a:extLst>
              <a:ext uri="{FF2B5EF4-FFF2-40B4-BE49-F238E27FC236}">
                <a16:creationId xmlns:a16="http://schemas.microsoft.com/office/drawing/2014/main" id="{C1EBDDA5-DFE4-4247-82E2-FB809798E7BC}"/>
              </a:ext>
            </a:extLst>
          </p:cNvPr>
          <p:cNvSpPr txBox="1"/>
          <p:nvPr/>
        </p:nvSpPr>
        <p:spPr>
          <a:xfrm rot="16200000">
            <a:off x="1987341" y="1445815"/>
            <a:ext cx="1430200"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ADJNSAF values</a:t>
            </a:r>
          </a:p>
        </p:txBody>
      </p:sp>
      <p:sp>
        <p:nvSpPr>
          <p:cNvPr id="9" name="TextBox 8">
            <a:extLst>
              <a:ext uri="{FF2B5EF4-FFF2-40B4-BE49-F238E27FC236}">
                <a16:creationId xmlns:a16="http://schemas.microsoft.com/office/drawing/2014/main" id="{2B2E9C18-3249-A04D-B8C0-3D6AEBED1954}"/>
              </a:ext>
            </a:extLst>
          </p:cNvPr>
          <p:cNvSpPr txBox="1"/>
          <p:nvPr/>
        </p:nvSpPr>
        <p:spPr>
          <a:xfrm>
            <a:off x="5209309" y="2964965"/>
            <a:ext cx="1742785"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Known contaminants</a:t>
            </a:r>
          </a:p>
        </p:txBody>
      </p:sp>
      <p:sp>
        <p:nvSpPr>
          <p:cNvPr id="10" name="TextBox 9">
            <a:extLst>
              <a:ext uri="{FF2B5EF4-FFF2-40B4-BE49-F238E27FC236}">
                <a16:creationId xmlns:a16="http://schemas.microsoft.com/office/drawing/2014/main" id="{C8042064-200E-984E-8168-DE4EBBBC6538}"/>
              </a:ext>
            </a:extLst>
          </p:cNvPr>
          <p:cNvSpPr txBox="1"/>
          <p:nvPr/>
        </p:nvSpPr>
        <p:spPr>
          <a:xfrm>
            <a:off x="5472545" y="6418760"/>
            <a:ext cx="1742785"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Known contaminants</a:t>
            </a:r>
          </a:p>
        </p:txBody>
      </p:sp>
    </p:spTree>
    <p:extLst>
      <p:ext uri="{BB962C8B-B14F-4D97-AF65-F5344CB8AC3E}">
        <p14:creationId xmlns:p14="http://schemas.microsoft.com/office/powerpoint/2010/main" val="1143815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3611EEA-E2CA-2042-932B-0EA84B97FADF}"/>
              </a:ext>
            </a:extLst>
          </p:cNvPr>
          <p:cNvPicPr>
            <a:picLocks noChangeAspect="1"/>
          </p:cNvPicPr>
          <p:nvPr/>
        </p:nvPicPr>
        <p:blipFill>
          <a:blip r:embed="rId2"/>
          <a:stretch>
            <a:fillRect/>
          </a:stretch>
        </p:blipFill>
        <p:spPr>
          <a:xfrm>
            <a:off x="5115162" y="353860"/>
            <a:ext cx="6400800" cy="6400800"/>
          </a:xfrm>
          <a:prstGeom prst="rect">
            <a:avLst/>
          </a:prstGeom>
        </p:spPr>
      </p:pic>
      <p:pic>
        <p:nvPicPr>
          <p:cNvPr id="26" name="Picture 25">
            <a:extLst>
              <a:ext uri="{FF2B5EF4-FFF2-40B4-BE49-F238E27FC236}">
                <a16:creationId xmlns:a16="http://schemas.microsoft.com/office/drawing/2014/main" id="{7D9457E2-2BE8-204E-BA07-C828151DBF97}"/>
              </a:ext>
            </a:extLst>
          </p:cNvPr>
          <p:cNvPicPr>
            <a:picLocks noChangeAspect="1"/>
          </p:cNvPicPr>
          <p:nvPr/>
        </p:nvPicPr>
        <p:blipFill rotWithShape="1">
          <a:blip r:embed="rId3"/>
          <a:srcRect l="3674" b="8171"/>
          <a:stretch/>
        </p:blipFill>
        <p:spPr>
          <a:xfrm>
            <a:off x="919635" y="3565292"/>
            <a:ext cx="3099614" cy="1566827"/>
          </a:xfrm>
          <a:prstGeom prst="rect">
            <a:avLst/>
          </a:prstGeom>
        </p:spPr>
      </p:pic>
      <p:pic>
        <p:nvPicPr>
          <p:cNvPr id="25" name="Picture 24">
            <a:extLst>
              <a:ext uri="{FF2B5EF4-FFF2-40B4-BE49-F238E27FC236}">
                <a16:creationId xmlns:a16="http://schemas.microsoft.com/office/drawing/2014/main" id="{D706123B-6D2A-3D49-B3BA-633CE525D731}"/>
              </a:ext>
            </a:extLst>
          </p:cNvPr>
          <p:cNvPicPr>
            <a:picLocks noChangeAspect="1"/>
          </p:cNvPicPr>
          <p:nvPr/>
        </p:nvPicPr>
        <p:blipFill rotWithShape="1">
          <a:blip r:embed="rId4"/>
          <a:srcRect l="3828" b="6725"/>
          <a:stretch/>
        </p:blipFill>
        <p:spPr>
          <a:xfrm>
            <a:off x="939227" y="5132119"/>
            <a:ext cx="3075774" cy="1569168"/>
          </a:xfrm>
          <a:prstGeom prst="rect">
            <a:avLst/>
          </a:prstGeom>
        </p:spPr>
      </p:pic>
      <p:sp>
        <p:nvSpPr>
          <p:cNvPr id="5" name="Rectangle 4">
            <a:extLst>
              <a:ext uri="{FF2B5EF4-FFF2-40B4-BE49-F238E27FC236}">
                <a16:creationId xmlns:a16="http://schemas.microsoft.com/office/drawing/2014/main" id="{89CA172A-CBE5-9240-A1C4-C2BC644AB64E}"/>
              </a:ext>
            </a:extLst>
          </p:cNvPr>
          <p:cNvSpPr/>
          <p:nvPr/>
        </p:nvSpPr>
        <p:spPr>
          <a:xfrm>
            <a:off x="6739003" y="1503123"/>
            <a:ext cx="1991638" cy="4972833"/>
          </a:xfrm>
          <a:prstGeom prst="rect">
            <a:avLst/>
          </a:prstGeom>
          <a:noFill/>
          <a:ln w="19050">
            <a:solidFill>
              <a:srgbClr val="09DF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9A2A651-9F1C-1E4F-8693-ADE890131E9A}"/>
              </a:ext>
            </a:extLst>
          </p:cNvPr>
          <p:cNvSpPr/>
          <p:nvPr/>
        </p:nvSpPr>
        <p:spPr>
          <a:xfrm>
            <a:off x="8755693" y="1503122"/>
            <a:ext cx="2016690" cy="4972833"/>
          </a:xfrm>
          <a:prstGeom prst="rect">
            <a:avLst/>
          </a:prstGeom>
          <a:noFill/>
          <a:ln w="19050">
            <a:solidFill>
              <a:srgbClr val="F5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D9CE76-758A-2A42-A05A-A2F9F70095AD}"/>
              </a:ext>
            </a:extLst>
          </p:cNvPr>
          <p:cNvSpPr txBox="1"/>
          <p:nvPr/>
        </p:nvSpPr>
        <p:spPr>
          <a:xfrm>
            <a:off x="7514249" y="1133790"/>
            <a:ext cx="692818" cy="369332"/>
          </a:xfrm>
          <a:prstGeom prst="rect">
            <a:avLst/>
          </a:prstGeom>
          <a:noFill/>
        </p:spPr>
        <p:txBody>
          <a:bodyPr wrap="none" rtlCol="0">
            <a:spAutoFit/>
          </a:bodyPr>
          <a:lstStyle/>
          <a:p>
            <a:r>
              <a:rPr lang="en-US" dirty="0">
                <a:solidFill>
                  <a:srgbClr val="09DFD6"/>
                </a:solidFill>
                <a:latin typeface="Arial" panose="020B0604020202020204" pitchFamily="34" charset="0"/>
                <a:cs typeface="Arial" panose="020B0604020202020204" pitchFamily="34" charset="0"/>
              </a:rPr>
              <a:t>23ºC</a:t>
            </a:r>
          </a:p>
        </p:txBody>
      </p:sp>
      <p:sp>
        <p:nvSpPr>
          <p:cNvPr id="8" name="TextBox 7">
            <a:extLst>
              <a:ext uri="{FF2B5EF4-FFF2-40B4-BE49-F238E27FC236}">
                <a16:creationId xmlns:a16="http://schemas.microsoft.com/office/drawing/2014/main" id="{14F4E58A-9BAB-3A41-A72C-992C7C43BB5D}"/>
              </a:ext>
            </a:extLst>
          </p:cNvPr>
          <p:cNvSpPr txBox="1"/>
          <p:nvPr/>
        </p:nvSpPr>
        <p:spPr>
          <a:xfrm>
            <a:off x="9530939" y="1133790"/>
            <a:ext cx="692818" cy="369332"/>
          </a:xfrm>
          <a:prstGeom prst="rect">
            <a:avLst/>
          </a:prstGeom>
          <a:noFill/>
        </p:spPr>
        <p:txBody>
          <a:bodyPr wrap="none" rtlCol="0">
            <a:spAutoFit/>
          </a:bodyPr>
          <a:lstStyle/>
          <a:p>
            <a:r>
              <a:rPr lang="en-US" dirty="0">
                <a:solidFill>
                  <a:srgbClr val="F561FF"/>
                </a:solidFill>
                <a:latin typeface="Arial" panose="020B0604020202020204" pitchFamily="34" charset="0"/>
                <a:cs typeface="Arial" panose="020B0604020202020204" pitchFamily="34" charset="0"/>
              </a:rPr>
              <a:t>29ºC</a:t>
            </a:r>
          </a:p>
        </p:txBody>
      </p:sp>
      <p:pic>
        <p:nvPicPr>
          <p:cNvPr id="9" name="Picture 8">
            <a:extLst>
              <a:ext uri="{FF2B5EF4-FFF2-40B4-BE49-F238E27FC236}">
                <a16:creationId xmlns:a16="http://schemas.microsoft.com/office/drawing/2014/main" id="{58C1EDA0-0D94-6048-84AE-ED0B8FE07021}"/>
              </a:ext>
            </a:extLst>
          </p:cNvPr>
          <p:cNvPicPr>
            <a:picLocks noChangeAspect="1"/>
          </p:cNvPicPr>
          <p:nvPr/>
        </p:nvPicPr>
        <p:blipFill>
          <a:blip r:embed="rId5"/>
          <a:stretch>
            <a:fillRect/>
          </a:stretch>
        </p:blipFill>
        <p:spPr>
          <a:xfrm>
            <a:off x="761775" y="539817"/>
            <a:ext cx="3245606" cy="3245606"/>
          </a:xfrm>
          <a:prstGeom prst="rect">
            <a:avLst/>
          </a:prstGeom>
        </p:spPr>
      </p:pic>
      <p:sp>
        <p:nvSpPr>
          <p:cNvPr id="13" name="TextBox 12">
            <a:extLst>
              <a:ext uri="{FF2B5EF4-FFF2-40B4-BE49-F238E27FC236}">
                <a16:creationId xmlns:a16="http://schemas.microsoft.com/office/drawing/2014/main" id="{38AA9E9F-21C3-F141-8181-EE9BF41D61CA}"/>
              </a:ext>
            </a:extLst>
          </p:cNvPr>
          <p:cNvSpPr txBox="1"/>
          <p:nvPr/>
        </p:nvSpPr>
        <p:spPr>
          <a:xfrm rot="16200000">
            <a:off x="414564" y="4311054"/>
            <a:ext cx="833883"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PC2 Loadings</a:t>
            </a:r>
          </a:p>
        </p:txBody>
      </p:sp>
      <p:sp>
        <p:nvSpPr>
          <p:cNvPr id="14" name="TextBox 13">
            <a:extLst>
              <a:ext uri="{FF2B5EF4-FFF2-40B4-BE49-F238E27FC236}">
                <a16:creationId xmlns:a16="http://schemas.microsoft.com/office/drawing/2014/main" id="{E331D8E9-8026-EC40-AF5A-5B1BA047BDA6}"/>
              </a:ext>
            </a:extLst>
          </p:cNvPr>
          <p:cNvSpPr txBox="1"/>
          <p:nvPr/>
        </p:nvSpPr>
        <p:spPr>
          <a:xfrm>
            <a:off x="2244843" y="5104152"/>
            <a:ext cx="5004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protein</a:t>
            </a:r>
          </a:p>
        </p:txBody>
      </p:sp>
      <p:sp>
        <p:nvSpPr>
          <p:cNvPr id="17" name="TextBox 16">
            <a:extLst>
              <a:ext uri="{FF2B5EF4-FFF2-40B4-BE49-F238E27FC236}">
                <a16:creationId xmlns:a16="http://schemas.microsoft.com/office/drawing/2014/main" id="{D9133EF6-AC99-944F-9358-58A4B6FED39C}"/>
              </a:ext>
            </a:extLst>
          </p:cNvPr>
          <p:cNvSpPr txBox="1"/>
          <p:nvPr/>
        </p:nvSpPr>
        <p:spPr>
          <a:xfrm rot="16200000">
            <a:off x="410316" y="5775629"/>
            <a:ext cx="833883"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PC2 Loadings</a:t>
            </a:r>
          </a:p>
        </p:txBody>
      </p:sp>
      <p:sp>
        <p:nvSpPr>
          <p:cNvPr id="18" name="TextBox 17">
            <a:extLst>
              <a:ext uri="{FF2B5EF4-FFF2-40B4-BE49-F238E27FC236}">
                <a16:creationId xmlns:a16="http://schemas.microsoft.com/office/drawing/2014/main" id="{0CF15FA0-F492-A447-82C1-1EA9F0871B65}"/>
              </a:ext>
            </a:extLst>
          </p:cNvPr>
          <p:cNvSpPr txBox="1"/>
          <p:nvPr/>
        </p:nvSpPr>
        <p:spPr>
          <a:xfrm>
            <a:off x="2244843" y="6666292"/>
            <a:ext cx="5004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protein</a:t>
            </a:r>
          </a:p>
        </p:txBody>
      </p:sp>
      <p:cxnSp>
        <p:nvCxnSpPr>
          <p:cNvPr id="20" name="Straight Connector 19">
            <a:extLst>
              <a:ext uri="{FF2B5EF4-FFF2-40B4-BE49-F238E27FC236}">
                <a16:creationId xmlns:a16="http://schemas.microsoft.com/office/drawing/2014/main" id="{5C29FA36-D7B3-024C-8FDC-1F6127A3CF13}"/>
              </a:ext>
            </a:extLst>
          </p:cNvPr>
          <p:cNvCxnSpPr>
            <a:cxnSpLocks/>
          </p:cNvCxnSpPr>
          <p:nvPr/>
        </p:nvCxnSpPr>
        <p:spPr>
          <a:xfrm>
            <a:off x="1159107" y="4877583"/>
            <a:ext cx="2735095"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CD120F-DA7D-0643-AD81-4E26F98DBE09}"/>
              </a:ext>
            </a:extLst>
          </p:cNvPr>
          <p:cNvCxnSpPr>
            <a:cxnSpLocks/>
          </p:cNvCxnSpPr>
          <p:nvPr/>
        </p:nvCxnSpPr>
        <p:spPr>
          <a:xfrm>
            <a:off x="1173621" y="5471053"/>
            <a:ext cx="2721078"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F27C858-17BC-7445-9388-1CC4C0551B9B}"/>
              </a:ext>
            </a:extLst>
          </p:cNvPr>
          <p:cNvSpPr txBox="1"/>
          <p:nvPr/>
        </p:nvSpPr>
        <p:spPr>
          <a:xfrm>
            <a:off x="2464607" y="4727996"/>
            <a:ext cx="444352" cy="215444"/>
          </a:xfrm>
          <a:prstGeom prst="rect">
            <a:avLst/>
          </a:prstGeom>
          <a:noFill/>
        </p:spPr>
        <p:txBody>
          <a:bodyPr wrap="non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
        <p:nvSpPr>
          <p:cNvPr id="28" name="TextBox 27">
            <a:extLst>
              <a:ext uri="{FF2B5EF4-FFF2-40B4-BE49-F238E27FC236}">
                <a16:creationId xmlns:a16="http://schemas.microsoft.com/office/drawing/2014/main" id="{5893602B-B38E-054E-B433-B9F733612471}"/>
              </a:ext>
            </a:extLst>
          </p:cNvPr>
          <p:cNvSpPr txBox="1"/>
          <p:nvPr/>
        </p:nvSpPr>
        <p:spPr>
          <a:xfrm>
            <a:off x="2447775" y="5466409"/>
            <a:ext cx="478016" cy="215444"/>
          </a:xfrm>
          <a:prstGeom prst="rect">
            <a:avLst/>
          </a:prstGeom>
          <a:noFill/>
        </p:spPr>
        <p:txBody>
          <a:bodyPr wrap="non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
        <p:nvSpPr>
          <p:cNvPr id="29" name="TextBox 28">
            <a:extLst>
              <a:ext uri="{FF2B5EF4-FFF2-40B4-BE49-F238E27FC236}">
                <a16:creationId xmlns:a16="http://schemas.microsoft.com/office/drawing/2014/main" id="{B0CA53FB-8DEA-6545-8F4B-64D70318CF33}"/>
              </a:ext>
            </a:extLst>
          </p:cNvPr>
          <p:cNvSpPr txBox="1"/>
          <p:nvPr/>
        </p:nvSpPr>
        <p:spPr>
          <a:xfrm>
            <a:off x="5165766" y="1140031"/>
            <a:ext cx="137730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relative NSAF values</a:t>
            </a:r>
          </a:p>
        </p:txBody>
      </p:sp>
      <p:sp>
        <p:nvSpPr>
          <p:cNvPr id="31" name="TextBox 30">
            <a:extLst>
              <a:ext uri="{FF2B5EF4-FFF2-40B4-BE49-F238E27FC236}">
                <a16:creationId xmlns:a16="http://schemas.microsoft.com/office/drawing/2014/main" id="{77A8D9AA-8E1D-7145-9FD3-93DE1A0050B9}"/>
              </a:ext>
            </a:extLst>
          </p:cNvPr>
          <p:cNvSpPr txBox="1"/>
          <p:nvPr/>
        </p:nvSpPr>
        <p:spPr>
          <a:xfrm>
            <a:off x="10855847" y="1406842"/>
            <a:ext cx="57419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protein</a:t>
            </a:r>
          </a:p>
        </p:txBody>
      </p:sp>
      <p:sp>
        <p:nvSpPr>
          <p:cNvPr id="33" name="TextBox 32">
            <a:extLst>
              <a:ext uri="{FF2B5EF4-FFF2-40B4-BE49-F238E27FC236}">
                <a16:creationId xmlns:a16="http://schemas.microsoft.com/office/drawing/2014/main" id="{512AFCC9-EE0E-8D4A-867C-126163EA17C2}"/>
              </a:ext>
            </a:extLst>
          </p:cNvPr>
          <p:cNvSpPr txBox="1"/>
          <p:nvPr/>
        </p:nvSpPr>
        <p:spPr>
          <a:xfrm>
            <a:off x="154269" y="35386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4" name="TextBox 33">
            <a:extLst>
              <a:ext uri="{FF2B5EF4-FFF2-40B4-BE49-F238E27FC236}">
                <a16:creationId xmlns:a16="http://schemas.microsoft.com/office/drawing/2014/main" id="{86D4550B-4261-1546-9890-C5DCBDDB8E11}"/>
              </a:ext>
            </a:extLst>
          </p:cNvPr>
          <p:cNvSpPr txBox="1"/>
          <p:nvPr/>
        </p:nvSpPr>
        <p:spPr>
          <a:xfrm>
            <a:off x="174542" y="3325898"/>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35" name="TextBox 34">
            <a:extLst>
              <a:ext uri="{FF2B5EF4-FFF2-40B4-BE49-F238E27FC236}">
                <a16:creationId xmlns:a16="http://schemas.microsoft.com/office/drawing/2014/main" id="{98A7B33C-8953-F342-8AFB-304063E4687B}"/>
              </a:ext>
            </a:extLst>
          </p:cNvPr>
          <p:cNvSpPr txBox="1"/>
          <p:nvPr/>
        </p:nvSpPr>
        <p:spPr>
          <a:xfrm>
            <a:off x="174542" y="5027208"/>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sp>
        <p:nvSpPr>
          <p:cNvPr id="36" name="TextBox 35">
            <a:extLst>
              <a:ext uri="{FF2B5EF4-FFF2-40B4-BE49-F238E27FC236}">
                <a16:creationId xmlns:a16="http://schemas.microsoft.com/office/drawing/2014/main" id="{F228D4C1-30ED-1643-AB2B-03F8FF8F418C}"/>
              </a:ext>
            </a:extLst>
          </p:cNvPr>
          <p:cNvSpPr txBox="1"/>
          <p:nvPr/>
        </p:nvSpPr>
        <p:spPr>
          <a:xfrm>
            <a:off x="4547603" y="35386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a:t>
            </a:r>
          </a:p>
        </p:txBody>
      </p:sp>
      <p:sp>
        <p:nvSpPr>
          <p:cNvPr id="37" name="TextBox 36">
            <a:extLst>
              <a:ext uri="{FF2B5EF4-FFF2-40B4-BE49-F238E27FC236}">
                <a16:creationId xmlns:a16="http://schemas.microsoft.com/office/drawing/2014/main" id="{3EA28706-F838-404B-AA0F-685362DEBA00}"/>
              </a:ext>
            </a:extLst>
          </p:cNvPr>
          <p:cNvSpPr txBox="1"/>
          <p:nvPr/>
        </p:nvSpPr>
        <p:spPr>
          <a:xfrm>
            <a:off x="1493692" y="615470"/>
            <a:ext cx="2065866" cy="230832"/>
          </a:xfrm>
          <a:prstGeom prst="rect">
            <a:avLst/>
          </a:prstGeom>
          <a:solidFill>
            <a:schemeClr val="bg1"/>
          </a:solidFill>
        </p:spPr>
        <p:txBody>
          <a:bodyPr wrap="square" rtlCol="0">
            <a:spAutoFit/>
          </a:bodyPr>
          <a:lstStyle/>
          <a:p>
            <a:r>
              <a:rPr lang="en-US" sz="900" b="1" dirty="0">
                <a:latin typeface="Arial" panose="020B0604020202020204" pitchFamily="34" charset="0"/>
                <a:cs typeface="Arial" panose="020B0604020202020204" pitchFamily="34" charset="0"/>
              </a:rPr>
              <a:t>PC1 vs PC2 for temperature factor</a:t>
            </a:r>
          </a:p>
        </p:txBody>
      </p:sp>
    </p:spTree>
    <p:extLst>
      <p:ext uri="{BB962C8B-B14F-4D97-AF65-F5344CB8AC3E}">
        <p14:creationId xmlns:p14="http://schemas.microsoft.com/office/powerpoint/2010/main" val="144549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F9AFA9-A763-4845-B0E7-B7BFA38B4CFA}"/>
              </a:ext>
            </a:extLst>
          </p:cNvPr>
          <p:cNvPicPr>
            <a:picLocks noChangeAspect="1"/>
          </p:cNvPicPr>
          <p:nvPr/>
        </p:nvPicPr>
        <p:blipFill>
          <a:blip r:embed="rId2"/>
          <a:stretch>
            <a:fillRect/>
          </a:stretch>
        </p:blipFill>
        <p:spPr>
          <a:xfrm>
            <a:off x="202504" y="178496"/>
            <a:ext cx="6400800" cy="6400800"/>
          </a:xfrm>
          <a:prstGeom prst="rect">
            <a:avLst/>
          </a:prstGeom>
        </p:spPr>
      </p:pic>
    </p:spTree>
    <p:extLst>
      <p:ext uri="{BB962C8B-B14F-4D97-AF65-F5344CB8AC3E}">
        <p14:creationId xmlns:p14="http://schemas.microsoft.com/office/powerpoint/2010/main" val="2844242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327D2A-6F7A-C245-B1FA-4446CFC88E5D}"/>
              </a:ext>
            </a:extLst>
          </p:cNvPr>
          <p:cNvPicPr>
            <a:picLocks noChangeAspect="1"/>
          </p:cNvPicPr>
          <p:nvPr/>
        </p:nvPicPr>
        <p:blipFill>
          <a:blip r:embed="rId2"/>
          <a:stretch>
            <a:fillRect/>
          </a:stretch>
        </p:blipFill>
        <p:spPr>
          <a:xfrm>
            <a:off x="238125" y="0"/>
            <a:ext cx="3914775" cy="3914775"/>
          </a:xfrm>
          <a:prstGeom prst="rect">
            <a:avLst/>
          </a:prstGeom>
        </p:spPr>
      </p:pic>
    </p:spTree>
    <p:extLst>
      <p:ext uri="{BB962C8B-B14F-4D97-AF65-F5344CB8AC3E}">
        <p14:creationId xmlns:p14="http://schemas.microsoft.com/office/powerpoint/2010/main" val="207633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99652</TotalTime>
  <Words>1741</Words>
  <Application>Microsoft Macintosh PowerPoint</Application>
  <PresentationFormat>Widescreen</PresentationFormat>
  <Paragraphs>475</Paragraphs>
  <Slides>59</Slides>
  <Notes>8</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Calibri Light</vt:lpstr>
      <vt:lpstr>Office Theme</vt:lpstr>
      <vt:lpstr>Complete clustering</vt:lpstr>
      <vt:lpstr>Different clustering methods without day 0</vt:lpstr>
      <vt:lpstr>PowerPoint Presentation</vt:lpstr>
      <vt:lpstr>PowerPoint Presentation</vt:lpstr>
      <vt:lpstr>Enrichment vs. pathway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 x Day correction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Compare network plots (Day 3 and 13)</vt:lpstr>
      <vt:lpstr>ASCA sig. time proteins from analysis on log2 avgNSAF values</vt:lpstr>
      <vt:lpstr>PowerPoint Presentation</vt:lpstr>
      <vt:lpstr>PowerPoint Presentation</vt:lpstr>
      <vt:lpstr>PowerPoint Presentation</vt:lpstr>
      <vt:lpstr>PowerPoint Presentation</vt:lpstr>
      <vt:lpstr>ASCA Sig. temp proteins from analysis on log2 avgNSAF values for silos 3 and 9</vt:lpstr>
      <vt:lpstr>ASCA Sig. temp proteins from analysis on log2 avgNSAF values for silos 2 and 3</vt:lpstr>
      <vt:lpstr>Results: biological processes enriched at 29C</vt:lpstr>
      <vt:lpstr>ASCA Sig. temp proteins from analysis on log2 avgNSAF values for all silos</vt:lpstr>
      <vt:lpstr>PowerPoint Presentation</vt:lpstr>
      <vt:lpstr>PowerPoint Presentation</vt:lpstr>
      <vt:lpstr>PowerPoint Presentation</vt:lpstr>
      <vt:lpstr>PowerPoint Presentation</vt:lpstr>
      <vt:lpstr>GO enrichment Sept 2019</vt:lpstr>
      <vt:lpstr>GO enrichment Oct 2019</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190</cp:revision>
  <cp:lastPrinted>2019-10-17T07:24:20Z</cp:lastPrinted>
  <dcterms:created xsi:type="dcterms:W3CDTF">2019-01-16T13:23:14Z</dcterms:created>
  <dcterms:modified xsi:type="dcterms:W3CDTF">2019-10-17T07:27:25Z</dcterms:modified>
</cp:coreProperties>
</file>